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995A77B-20B1-4670-B5DE-259086A33E43}" v="2" dt="2020-06-17T08:09:45.7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02" y="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guel Anjo" userId="edaa556af905945f" providerId="LiveId" clId="{E995A77B-20B1-4670-B5DE-259086A33E43}"/>
    <pc:docChg chg="modSld">
      <pc:chgData name="Miguel Anjo" userId="edaa556af905945f" providerId="LiveId" clId="{E995A77B-20B1-4670-B5DE-259086A33E43}" dt="2020-06-17T08:09:57.303" v="85" actId="1076"/>
      <pc:docMkLst>
        <pc:docMk/>
      </pc:docMkLst>
      <pc:sldChg chg="addSp modSp mod">
        <pc:chgData name="Miguel Anjo" userId="edaa556af905945f" providerId="LiveId" clId="{E995A77B-20B1-4670-B5DE-259086A33E43}" dt="2020-06-17T08:09:57.303" v="85" actId="1076"/>
        <pc:sldMkLst>
          <pc:docMk/>
          <pc:sldMk cId="561818106" sldId="256"/>
        </pc:sldMkLst>
        <pc:spChg chg="add mod">
          <ac:chgData name="Miguel Anjo" userId="edaa556af905945f" providerId="LiveId" clId="{E995A77B-20B1-4670-B5DE-259086A33E43}" dt="2020-06-17T08:09:57.303" v="85" actId="1076"/>
          <ac:spMkLst>
            <pc:docMk/>
            <pc:sldMk cId="561818106" sldId="256"/>
            <ac:spMk id="2" creationId="{31BD28DB-29E0-438B-BFC0-D9B41A7F1E7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F480C4-439C-4BCB-8B48-D8EC7691C9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B36B9F-91B4-4659-BCFB-30A0008BFF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6FF440-EAA1-4F97-80CB-A2DEA48F0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65F0D-A9C1-41CA-B547-4E803C6D2B4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71801D-BB71-4132-956D-5885CD1BE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3D4FF5-B4F9-44A5-B37D-C38AF7CFD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6FE4-D74E-432C-8642-C97D12968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373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20A57-BBC5-4B97-B801-AFD1893DC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F75B6B-CD82-4AE2-B164-177640EB71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36E555-8997-47B7-83B5-35213B25D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65F0D-A9C1-41CA-B547-4E803C6D2B4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047BB5-E428-47B7-9EF3-4048D681A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2616CD-1F20-457E-B30E-E409C84B7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6FE4-D74E-432C-8642-C97D12968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42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A63082-7681-4B93-9DFD-13965F6F23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09B808-25F3-44FD-A326-13BBCD7AA3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6E04CB-0F14-43A0-9D63-48F39E24C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65F0D-A9C1-41CA-B547-4E803C6D2B4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093BB4-D2F9-4BE1-A1A2-C4669A9A8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6A686-366A-4270-AE33-4B621817C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6FE4-D74E-432C-8642-C97D12968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558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83B4A-C687-48C3-9DEF-ACB336F74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14D15B-6133-4141-8A84-189E484B24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B2B7B8-536E-4A21-8806-0C1A9F7D21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E59ACF-D16D-454C-A7A4-E673F0B64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65F0D-A9C1-41CA-B547-4E803C6D2B4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DE7441-2C30-4C3A-980B-BB7AFFB29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232DE7-12CA-48C4-A873-7FED3CF5B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6FE4-D74E-432C-8642-C97D12968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417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C2FCE-A589-48F1-BCB1-B3DE33F44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800E01-43AB-4E96-87CA-8AACF8AB6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A3573F-F057-4EF6-8C7F-C5B6851846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D7F074-5B1E-4C96-9B04-7AF404932D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2C6C00-9BC8-4267-9759-B53A5EB1BE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CEB331-0B77-4616-87AD-C2BB945B1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65F0D-A9C1-41CA-B547-4E803C6D2B4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EF0A9C-F059-4605-80FE-7A6EB3E0D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72B47D-E576-414A-9BA1-ED63F3E00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6FE4-D74E-432C-8642-C97D12968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378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F8CDF-E815-400F-8DAA-6FF761DD1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B97482-64AD-470D-86AF-23E9FB3C6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65F0D-A9C1-41CA-B547-4E803C6D2B4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E8AC2B-C7BB-49F5-BF2A-F3A3E5A40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F43B63-400A-4159-93A2-53159973F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6FE4-D74E-432C-8642-C97D12968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644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31EA54-C408-4819-BFCB-CF7DA557B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65F0D-A9C1-41CA-B547-4E803C6D2B4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CA5139-8079-4D3E-B89B-DFC7B5F85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747992-8258-471A-B943-70C0FA932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6FE4-D74E-432C-8642-C97D12968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907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402DC-3AF8-4F78-8336-CACBC9A2C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9218B5-F8A4-4A32-9611-8796A650F0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C6C126-3762-4E20-A807-528680EF88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AF4184-5A4B-4A3E-8023-A87C98BFC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65F0D-A9C1-41CA-B547-4E803C6D2B4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C211B2-470F-4B40-BA28-64F0F7639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4F6191-96E1-4DE2-8A28-C16D031E8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6FE4-D74E-432C-8642-C97D12968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040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59C09-976B-4CF5-A1F7-88970895AC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248BBE-B5BF-4BA0-B801-0B4CEDCDA7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7C9B4D-E5A5-4F2E-B3A7-1FDB0C6E4C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F1AB7B-F3B2-4B0A-B094-13DC81898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65F0D-A9C1-41CA-B547-4E803C6D2B4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63CB0C-4A2B-4650-BE52-FB8C90DD9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D8103D-00EA-456C-817E-4C2CF08BC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6FE4-D74E-432C-8642-C97D12968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452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371E8-A10C-4A3F-9D06-E7F07A6F6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2EB97E-7753-4CC2-AA3F-62D8E21D9B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806272-3908-456F-AE26-D707648749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65F0D-A9C1-41CA-B547-4E803C6D2B4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D72A27-7526-4589-9FF7-B92F63EB7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843B0A-9AFB-4A8D-AAB7-E4DD8A73C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6FE4-D74E-432C-8642-C97D12968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053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AC1FF8-81BA-475F-AEC4-806570E022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F5F014-80C7-4718-A9F9-836B4CBF8A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87C73B-B428-44EB-8DCF-627EE7B94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65F0D-A9C1-41CA-B547-4E803C6D2B4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D28F93-4F9C-42E2-A5A9-6DF537D41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055B7-8A25-4F69-B614-55EC961C2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6FE4-D74E-432C-8642-C97D12968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742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C30A21-5D55-4714-A375-C66497700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F80B8A-C631-4140-9B80-9A38157947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715744-1387-4D7D-9247-EBDE389CB3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65F0D-A9C1-41CA-B547-4E803C6D2B4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6CF693-305A-4C0A-8EA8-0D7219DBF6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AC2E17-CADD-47C5-915B-2E9D4A674F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C6FE4-D74E-432C-8642-C97D12968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694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hyperlink" Target="https://anjo.pt/keyword-oracle/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2" name="Straight Arrow Connector 141">
            <a:extLst>
              <a:ext uri="{FF2B5EF4-FFF2-40B4-BE49-F238E27FC236}">
                <a16:creationId xmlns:a16="http://schemas.microsoft.com/office/drawing/2014/main" id="{C92C722C-1BBB-49AC-922E-446FCCAADA09}"/>
              </a:ext>
            </a:extLst>
          </p:cNvPr>
          <p:cNvCxnSpPr>
            <a:cxnSpLocks/>
          </p:cNvCxnSpPr>
          <p:nvPr/>
        </p:nvCxnSpPr>
        <p:spPr bwMode="auto">
          <a:xfrm flipH="1">
            <a:off x="9037713" y="3513676"/>
            <a:ext cx="10506" cy="725543"/>
          </a:xfrm>
          <a:prstGeom prst="straightConnector1">
            <a:avLst/>
          </a:prstGeom>
          <a:solidFill>
            <a:srgbClr val="00B8FF"/>
          </a:solidFill>
          <a:ln w="12700" cap="flat" cmpd="sng" algn="ctr">
            <a:solidFill>
              <a:srgbClr val="5F5F5F"/>
            </a:solidFill>
            <a:prstDash val="solid"/>
            <a:round/>
            <a:headEnd type="oval" w="sm" len="sm"/>
            <a:tailEnd type="oval" w="sm" len="sm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143" name="Rectangle 142">
            <a:extLst>
              <a:ext uri="{FF2B5EF4-FFF2-40B4-BE49-F238E27FC236}">
                <a16:creationId xmlns:a16="http://schemas.microsoft.com/office/drawing/2014/main" id="{B41F5281-7B2A-4B28-9B93-4753251FE4E6}"/>
              </a:ext>
            </a:extLst>
          </p:cNvPr>
          <p:cNvSpPr/>
          <p:nvPr/>
        </p:nvSpPr>
        <p:spPr>
          <a:xfrm>
            <a:off x="8293177" y="3980283"/>
            <a:ext cx="902524" cy="1143491"/>
          </a:xfrm>
          <a:prstGeom prst="rect">
            <a:avLst/>
          </a:prstGeom>
          <a:noFill/>
          <a:ln w="19050" cap="flat" cmpd="sng" algn="ctr">
            <a:solidFill>
              <a:srgbClr val="FF7700"/>
            </a:solidFill>
            <a:prstDash val="sysDash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77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subnet -</a:t>
            </a:r>
            <a:r>
              <a:rPr kumimoji="0" lang="en-US" sz="900" b="0" i="0" u="none" strike="noStrike" kern="0" cap="none" spc="0" normalizeH="0" baseline="0" noProof="0" dirty="0" err="1">
                <a:ln>
                  <a:noFill/>
                </a:ln>
                <a:solidFill>
                  <a:srgbClr val="FF77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priv</a:t>
            </a: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srgbClr val="FF77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77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10.1.2.0/24</a:t>
            </a:r>
          </a:p>
        </p:txBody>
      </p:sp>
      <p:sp>
        <p:nvSpPr>
          <p:cNvPr id="144" name="Rectangle 143">
            <a:extLst>
              <a:ext uri="{FF2B5EF4-FFF2-40B4-BE49-F238E27FC236}">
                <a16:creationId xmlns:a16="http://schemas.microsoft.com/office/drawing/2014/main" id="{A0B0FE0B-A109-4D90-B494-54067AC698A5}"/>
              </a:ext>
            </a:extLst>
          </p:cNvPr>
          <p:cNvSpPr/>
          <p:nvPr/>
        </p:nvSpPr>
        <p:spPr>
          <a:xfrm>
            <a:off x="7227276" y="1476783"/>
            <a:ext cx="4429736" cy="4283937"/>
          </a:xfrm>
          <a:prstGeom prst="rect">
            <a:avLst/>
          </a:prstGeom>
          <a:noFill/>
          <a:ln w="19050" cap="flat" cmpd="sng" algn="ctr">
            <a:solidFill>
              <a:srgbClr val="5F5F5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ORACLE CLOUD INFRASTRUCTURE (Amsterdam)</a:t>
            </a:r>
          </a:p>
        </p:txBody>
      </p:sp>
      <p:sp>
        <p:nvSpPr>
          <p:cNvPr id="145" name="Rectangle 144">
            <a:extLst>
              <a:ext uri="{FF2B5EF4-FFF2-40B4-BE49-F238E27FC236}">
                <a16:creationId xmlns:a16="http://schemas.microsoft.com/office/drawing/2014/main" id="{8BE1A6F8-77DA-46DC-AB9E-2FAF66250A12}"/>
              </a:ext>
            </a:extLst>
          </p:cNvPr>
          <p:cNvSpPr/>
          <p:nvPr/>
        </p:nvSpPr>
        <p:spPr>
          <a:xfrm>
            <a:off x="8105438" y="1842544"/>
            <a:ext cx="2697686" cy="3677877"/>
          </a:xfrm>
          <a:prstGeom prst="rect">
            <a:avLst/>
          </a:prstGeom>
          <a:noFill/>
          <a:ln w="19050" cap="flat" cmpd="sng" algn="ctr">
            <a:solidFill>
              <a:srgbClr val="5F5F5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Availability Domain 1</a:t>
            </a:r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9DA8AE4D-E9E7-499A-8240-71394AB87C9B}"/>
              </a:ext>
            </a:extLst>
          </p:cNvPr>
          <p:cNvSpPr/>
          <p:nvPr/>
        </p:nvSpPr>
        <p:spPr>
          <a:xfrm>
            <a:off x="8293177" y="2492568"/>
            <a:ext cx="902524" cy="1143499"/>
          </a:xfrm>
          <a:prstGeom prst="rect">
            <a:avLst/>
          </a:prstGeom>
          <a:noFill/>
          <a:ln w="19050" cap="flat" cmpd="sng" algn="ctr">
            <a:solidFill>
              <a:srgbClr val="FF7700"/>
            </a:solidFill>
            <a:prstDash val="sysDash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77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subnet-pub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77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10.1.1.0/24</a:t>
            </a: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01385E0D-02B8-41FB-AD00-7F5059F28807}"/>
              </a:ext>
            </a:extLst>
          </p:cNvPr>
          <p:cNvSpPr txBox="1"/>
          <p:nvPr/>
        </p:nvSpPr>
        <p:spPr>
          <a:xfrm rot="16200000">
            <a:off x="8070039" y="3050693"/>
            <a:ext cx="680872" cy="195502"/>
          </a:xfrm>
          <a:prstGeom prst="rect">
            <a:avLst/>
          </a:prstGeom>
          <a:noFill/>
        </p:spPr>
        <p:txBody>
          <a:bodyPr wrap="none" lIns="0" tIns="0" rIns="0" bIns="0" rtlCol="0" anchor="t">
            <a:noAutofit/>
          </a:bodyPr>
          <a:lstStyle/>
          <a:p>
            <a:pPr marL="0" marR="0" lvl="0" indent="0" algn="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</a:rPr>
              <a:t>Bastion Server</a:t>
            </a: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006DF11C-DBE6-4BB6-85D3-1A8D3CD37479}"/>
              </a:ext>
            </a:extLst>
          </p:cNvPr>
          <p:cNvSpPr txBox="1"/>
          <p:nvPr/>
        </p:nvSpPr>
        <p:spPr>
          <a:xfrm rot="16200000">
            <a:off x="8085738" y="4643690"/>
            <a:ext cx="680872" cy="215445"/>
          </a:xfrm>
          <a:prstGeom prst="rect">
            <a:avLst/>
          </a:prstGeom>
          <a:noFill/>
        </p:spPr>
        <p:txBody>
          <a:bodyPr wrap="none" lIns="0" tIns="0" rIns="0" bIns="0" rtlCol="0" anchor="t">
            <a:noAutofit/>
          </a:bodyPr>
          <a:lstStyle/>
          <a:p>
            <a:pPr marL="0" marR="0" lvl="0" indent="0" algn="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none" spc="0" normalizeH="0" baseline="0" noProof="0" dirty="0" err="1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</a:rPr>
              <a:t>Swingbench</a:t>
            </a:r>
            <a:endParaRPr kumimoji="0" lang="en-US" sz="900" b="1" i="0" u="none" strike="noStrike" kern="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</a:endParaRPr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5AC00DB0-E89B-4513-9DE8-D0733A92A69B}"/>
              </a:ext>
            </a:extLst>
          </p:cNvPr>
          <p:cNvSpPr/>
          <p:nvPr/>
        </p:nvSpPr>
        <p:spPr>
          <a:xfrm>
            <a:off x="6988023" y="3336672"/>
            <a:ext cx="478417" cy="890702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</a:t>
            </a:r>
          </a:p>
        </p:txBody>
      </p:sp>
      <p:grpSp>
        <p:nvGrpSpPr>
          <p:cNvPr id="150" name="Group 149">
            <a:extLst>
              <a:ext uri="{FF2B5EF4-FFF2-40B4-BE49-F238E27FC236}">
                <a16:creationId xmlns:a16="http://schemas.microsoft.com/office/drawing/2014/main" id="{A32DDA4D-0CC2-4153-AFF8-6F7F0DBBFEF4}"/>
              </a:ext>
            </a:extLst>
          </p:cNvPr>
          <p:cNvGrpSpPr/>
          <p:nvPr/>
        </p:nvGrpSpPr>
        <p:grpSpPr>
          <a:xfrm>
            <a:off x="6897238" y="3311802"/>
            <a:ext cx="661428" cy="972287"/>
            <a:chOff x="2558095" y="2625219"/>
            <a:chExt cx="805942" cy="1171551"/>
          </a:xfrm>
        </p:grpSpPr>
        <p:grpSp>
          <p:nvGrpSpPr>
            <p:cNvPr id="151" name="Group 150">
              <a:extLst>
                <a:ext uri="{FF2B5EF4-FFF2-40B4-BE49-F238E27FC236}">
                  <a16:creationId xmlns:a16="http://schemas.microsoft.com/office/drawing/2014/main" id="{75A20966-AE18-4695-9636-CB524B0BE8EF}"/>
                </a:ext>
              </a:extLst>
            </p:cNvPr>
            <p:cNvGrpSpPr/>
            <p:nvPr/>
          </p:nvGrpSpPr>
          <p:grpSpPr>
            <a:xfrm>
              <a:off x="2681212" y="2625219"/>
              <a:ext cx="582945" cy="635162"/>
              <a:chOff x="2681212" y="2882206"/>
              <a:chExt cx="582945" cy="635162"/>
            </a:xfrm>
          </p:grpSpPr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id="{162A2D0A-B001-4A53-8566-E5C259913D9D}"/>
                  </a:ext>
                </a:extLst>
              </p:cNvPr>
              <p:cNvSpPr/>
              <p:nvPr/>
            </p:nvSpPr>
            <p:spPr>
              <a:xfrm>
                <a:off x="2681212" y="2882206"/>
                <a:ext cx="582945" cy="635162"/>
              </a:xfrm>
              <a:prstGeom prst="rect">
                <a:avLst/>
              </a:prstGeom>
              <a:noFill/>
              <a:ln w="1905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154" name="Group 153">
                <a:extLst>
                  <a:ext uri="{FF2B5EF4-FFF2-40B4-BE49-F238E27FC236}">
                    <a16:creationId xmlns:a16="http://schemas.microsoft.com/office/drawing/2014/main" id="{CBB0F7A1-C2D5-4680-92A2-E5E6CA875F65}"/>
                  </a:ext>
                </a:extLst>
              </p:cNvPr>
              <p:cNvGrpSpPr/>
              <p:nvPr/>
            </p:nvGrpSpPr>
            <p:grpSpPr>
              <a:xfrm>
                <a:off x="2764251" y="2955081"/>
                <a:ext cx="426432" cy="465796"/>
                <a:chOff x="5830888" y="5080000"/>
                <a:chExt cx="515937" cy="563563"/>
              </a:xfrm>
            </p:grpSpPr>
            <p:sp>
              <p:nvSpPr>
                <p:cNvPr id="155" name="Freeform 47">
                  <a:extLst>
                    <a:ext uri="{FF2B5EF4-FFF2-40B4-BE49-F238E27FC236}">
                      <a16:creationId xmlns:a16="http://schemas.microsoft.com/office/drawing/2014/main" id="{2F9F4EB9-4EB9-46C6-816E-8E75412808A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057900" y="5189538"/>
                  <a:ext cx="61913" cy="222250"/>
                </a:xfrm>
                <a:custGeom>
                  <a:avLst/>
                  <a:gdLst>
                    <a:gd name="T0" fmla="*/ 107 w 174"/>
                    <a:gd name="T1" fmla="*/ 152 h 617"/>
                    <a:gd name="T2" fmla="*/ 173 w 174"/>
                    <a:gd name="T3" fmla="*/ 152 h 617"/>
                    <a:gd name="T4" fmla="*/ 86 w 174"/>
                    <a:gd name="T5" fmla="*/ 0 h 617"/>
                    <a:gd name="T6" fmla="*/ 0 w 174"/>
                    <a:gd name="T7" fmla="*/ 152 h 617"/>
                    <a:gd name="T8" fmla="*/ 65 w 174"/>
                    <a:gd name="T9" fmla="*/ 152 h 617"/>
                    <a:gd name="T10" fmla="*/ 65 w 174"/>
                    <a:gd name="T11" fmla="*/ 466 h 617"/>
                    <a:gd name="T12" fmla="*/ 0 w 174"/>
                    <a:gd name="T13" fmla="*/ 466 h 617"/>
                    <a:gd name="T14" fmla="*/ 86 w 174"/>
                    <a:gd name="T15" fmla="*/ 616 h 617"/>
                    <a:gd name="T16" fmla="*/ 173 w 174"/>
                    <a:gd name="T17" fmla="*/ 466 h 617"/>
                    <a:gd name="T18" fmla="*/ 107 w 174"/>
                    <a:gd name="T19" fmla="*/ 466 h 617"/>
                    <a:gd name="T20" fmla="*/ 107 w 174"/>
                    <a:gd name="T21" fmla="*/ 152 h 6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74" h="617">
                      <a:moveTo>
                        <a:pt x="107" y="152"/>
                      </a:moveTo>
                      <a:lnTo>
                        <a:pt x="173" y="152"/>
                      </a:lnTo>
                      <a:lnTo>
                        <a:pt x="86" y="0"/>
                      </a:lnTo>
                      <a:lnTo>
                        <a:pt x="0" y="152"/>
                      </a:lnTo>
                      <a:lnTo>
                        <a:pt x="65" y="152"/>
                      </a:lnTo>
                      <a:lnTo>
                        <a:pt x="65" y="466"/>
                      </a:lnTo>
                      <a:lnTo>
                        <a:pt x="0" y="466"/>
                      </a:lnTo>
                      <a:lnTo>
                        <a:pt x="86" y="616"/>
                      </a:lnTo>
                      <a:lnTo>
                        <a:pt x="173" y="466"/>
                      </a:lnTo>
                      <a:lnTo>
                        <a:pt x="107" y="466"/>
                      </a:lnTo>
                      <a:lnTo>
                        <a:pt x="107" y="152"/>
                      </a:lnTo>
                    </a:path>
                  </a:pathLst>
                </a:custGeom>
                <a:solidFill>
                  <a:srgbClr val="F8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5F5F5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56" name="Freeform 48">
                  <a:extLst>
                    <a:ext uri="{FF2B5EF4-FFF2-40B4-BE49-F238E27FC236}">
                      <a16:creationId xmlns:a16="http://schemas.microsoft.com/office/drawing/2014/main" id="{0E23778A-198A-4225-B257-A30C1BD04F9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975350" y="5268913"/>
                  <a:ext cx="93663" cy="61912"/>
                </a:xfrm>
                <a:custGeom>
                  <a:avLst/>
                  <a:gdLst>
                    <a:gd name="T0" fmla="*/ 257 w 258"/>
                    <a:gd name="T1" fmla="*/ 87 h 174"/>
                    <a:gd name="T2" fmla="*/ 107 w 258"/>
                    <a:gd name="T3" fmla="*/ 0 h 174"/>
                    <a:gd name="T4" fmla="*/ 107 w 258"/>
                    <a:gd name="T5" fmla="*/ 63 h 174"/>
                    <a:gd name="T6" fmla="*/ 0 w 258"/>
                    <a:gd name="T7" fmla="*/ 63 h 174"/>
                    <a:gd name="T8" fmla="*/ 0 w 258"/>
                    <a:gd name="T9" fmla="*/ 108 h 174"/>
                    <a:gd name="T10" fmla="*/ 107 w 258"/>
                    <a:gd name="T11" fmla="*/ 108 h 174"/>
                    <a:gd name="T12" fmla="*/ 107 w 258"/>
                    <a:gd name="T13" fmla="*/ 173 h 174"/>
                    <a:gd name="T14" fmla="*/ 257 w 258"/>
                    <a:gd name="T15" fmla="*/ 87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58" h="174">
                      <a:moveTo>
                        <a:pt x="257" y="87"/>
                      </a:moveTo>
                      <a:lnTo>
                        <a:pt x="107" y="0"/>
                      </a:lnTo>
                      <a:lnTo>
                        <a:pt x="107" y="63"/>
                      </a:lnTo>
                      <a:lnTo>
                        <a:pt x="0" y="63"/>
                      </a:lnTo>
                      <a:lnTo>
                        <a:pt x="0" y="108"/>
                      </a:lnTo>
                      <a:lnTo>
                        <a:pt x="107" y="108"/>
                      </a:lnTo>
                      <a:lnTo>
                        <a:pt x="107" y="173"/>
                      </a:lnTo>
                      <a:lnTo>
                        <a:pt x="257" y="87"/>
                      </a:lnTo>
                    </a:path>
                  </a:pathLst>
                </a:custGeom>
                <a:solidFill>
                  <a:srgbClr val="F8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5F5F5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57" name="Freeform 49">
                  <a:extLst>
                    <a:ext uri="{FF2B5EF4-FFF2-40B4-BE49-F238E27FC236}">
                      <a16:creationId xmlns:a16="http://schemas.microsoft.com/office/drawing/2014/main" id="{067BA03B-01C0-4361-9CDA-2C3D00B9929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110288" y="5268913"/>
                  <a:ext cx="93662" cy="61912"/>
                </a:xfrm>
                <a:custGeom>
                  <a:avLst/>
                  <a:gdLst>
                    <a:gd name="T0" fmla="*/ 152 w 258"/>
                    <a:gd name="T1" fmla="*/ 0 h 174"/>
                    <a:gd name="T2" fmla="*/ 0 w 258"/>
                    <a:gd name="T3" fmla="*/ 87 h 174"/>
                    <a:gd name="T4" fmla="*/ 152 w 258"/>
                    <a:gd name="T5" fmla="*/ 173 h 174"/>
                    <a:gd name="T6" fmla="*/ 152 w 258"/>
                    <a:gd name="T7" fmla="*/ 108 h 174"/>
                    <a:gd name="T8" fmla="*/ 257 w 258"/>
                    <a:gd name="T9" fmla="*/ 108 h 174"/>
                    <a:gd name="T10" fmla="*/ 257 w 258"/>
                    <a:gd name="T11" fmla="*/ 63 h 174"/>
                    <a:gd name="T12" fmla="*/ 152 w 258"/>
                    <a:gd name="T13" fmla="*/ 63 h 174"/>
                    <a:gd name="T14" fmla="*/ 152 w 258"/>
                    <a:gd name="T15" fmla="*/ 0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58" h="174">
                      <a:moveTo>
                        <a:pt x="152" y="0"/>
                      </a:moveTo>
                      <a:lnTo>
                        <a:pt x="0" y="87"/>
                      </a:lnTo>
                      <a:lnTo>
                        <a:pt x="152" y="173"/>
                      </a:lnTo>
                      <a:lnTo>
                        <a:pt x="152" y="108"/>
                      </a:lnTo>
                      <a:lnTo>
                        <a:pt x="257" y="108"/>
                      </a:lnTo>
                      <a:lnTo>
                        <a:pt x="257" y="63"/>
                      </a:lnTo>
                      <a:lnTo>
                        <a:pt x="152" y="63"/>
                      </a:lnTo>
                      <a:lnTo>
                        <a:pt x="152" y="0"/>
                      </a:lnTo>
                    </a:path>
                  </a:pathLst>
                </a:custGeom>
                <a:solidFill>
                  <a:srgbClr val="F8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5F5F5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58" name="Freeform 50">
                  <a:extLst>
                    <a:ext uri="{FF2B5EF4-FFF2-40B4-BE49-F238E27FC236}">
                      <a16:creationId xmlns:a16="http://schemas.microsoft.com/office/drawing/2014/main" id="{5C46EEE5-6924-4E0F-AE7A-D27DC156DF9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075363" y="5524500"/>
                  <a:ext cx="23812" cy="19050"/>
                </a:xfrm>
                <a:custGeom>
                  <a:avLst/>
                  <a:gdLst>
                    <a:gd name="T0" fmla="*/ 52 w 66"/>
                    <a:gd name="T1" fmla="*/ 5 h 53"/>
                    <a:gd name="T2" fmla="*/ 26 w 66"/>
                    <a:gd name="T3" fmla="*/ 0 h 53"/>
                    <a:gd name="T4" fmla="*/ 0 w 66"/>
                    <a:gd name="T5" fmla="*/ 0 h 53"/>
                    <a:gd name="T6" fmla="*/ 0 w 66"/>
                    <a:gd name="T7" fmla="*/ 52 h 53"/>
                    <a:gd name="T8" fmla="*/ 34 w 66"/>
                    <a:gd name="T9" fmla="*/ 52 h 53"/>
                    <a:gd name="T10" fmla="*/ 55 w 66"/>
                    <a:gd name="T11" fmla="*/ 47 h 53"/>
                    <a:gd name="T12" fmla="*/ 65 w 66"/>
                    <a:gd name="T13" fmla="*/ 26 h 53"/>
                    <a:gd name="T14" fmla="*/ 52 w 66"/>
                    <a:gd name="T15" fmla="*/ 5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6" h="53">
                      <a:moveTo>
                        <a:pt x="52" y="5"/>
                      </a:moveTo>
                      <a:cubicBezTo>
                        <a:pt x="47" y="0"/>
                        <a:pt x="39" y="0"/>
                        <a:pt x="26" y="0"/>
                      </a:cubicBezTo>
                      <a:lnTo>
                        <a:pt x="0" y="0"/>
                      </a:lnTo>
                      <a:lnTo>
                        <a:pt x="0" y="52"/>
                      </a:lnTo>
                      <a:lnTo>
                        <a:pt x="34" y="52"/>
                      </a:lnTo>
                      <a:cubicBezTo>
                        <a:pt x="39" y="52"/>
                        <a:pt x="47" y="52"/>
                        <a:pt x="55" y="47"/>
                      </a:cubicBezTo>
                      <a:cubicBezTo>
                        <a:pt x="58" y="44"/>
                        <a:pt x="65" y="39"/>
                        <a:pt x="65" y="26"/>
                      </a:cubicBezTo>
                      <a:cubicBezTo>
                        <a:pt x="63" y="16"/>
                        <a:pt x="55" y="8"/>
                        <a:pt x="52" y="5"/>
                      </a:cubicBezTo>
                    </a:path>
                  </a:pathLst>
                </a:custGeom>
                <a:solidFill>
                  <a:srgbClr val="F8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5F5F5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59" name="Freeform 51">
                  <a:extLst>
                    <a:ext uri="{FF2B5EF4-FFF2-40B4-BE49-F238E27FC236}">
                      <a16:creationId xmlns:a16="http://schemas.microsoft.com/office/drawing/2014/main" id="{AE8FDD5D-4592-46C9-9C26-E2E82F76110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003925" y="5526088"/>
                  <a:ext cx="28575" cy="47625"/>
                </a:xfrm>
                <a:custGeom>
                  <a:avLst/>
                  <a:gdLst>
                    <a:gd name="T0" fmla="*/ 42 w 80"/>
                    <a:gd name="T1" fmla="*/ 3 h 131"/>
                    <a:gd name="T2" fmla="*/ 0 w 80"/>
                    <a:gd name="T3" fmla="*/ 0 h 131"/>
                    <a:gd name="T4" fmla="*/ 0 w 80"/>
                    <a:gd name="T5" fmla="*/ 129 h 131"/>
                    <a:gd name="T6" fmla="*/ 16 w 80"/>
                    <a:gd name="T7" fmla="*/ 129 h 131"/>
                    <a:gd name="T8" fmla="*/ 61 w 80"/>
                    <a:gd name="T9" fmla="*/ 116 h 131"/>
                    <a:gd name="T10" fmla="*/ 79 w 80"/>
                    <a:gd name="T11" fmla="*/ 63 h 131"/>
                    <a:gd name="T12" fmla="*/ 42 w 80"/>
                    <a:gd name="T13" fmla="*/ 3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0" h="131">
                      <a:moveTo>
                        <a:pt x="42" y="3"/>
                      </a:moveTo>
                      <a:cubicBezTo>
                        <a:pt x="34" y="0"/>
                        <a:pt x="24" y="0"/>
                        <a:pt x="0" y="0"/>
                      </a:cubicBezTo>
                      <a:lnTo>
                        <a:pt x="0" y="129"/>
                      </a:lnTo>
                      <a:cubicBezTo>
                        <a:pt x="6" y="129"/>
                        <a:pt x="11" y="129"/>
                        <a:pt x="16" y="129"/>
                      </a:cubicBezTo>
                      <a:cubicBezTo>
                        <a:pt x="34" y="129"/>
                        <a:pt x="48" y="130"/>
                        <a:pt x="61" y="116"/>
                      </a:cubicBezTo>
                      <a:cubicBezTo>
                        <a:pt x="77" y="101"/>
                        <a:pt x="79" y="71"/>
                        <a:pt x="79" y="63"/>
                      </a:cubicBezTo>
                      <a:cubicBezTo>
                        <a:pt x="79" y="35"/>
                        <a:pt x="68" y="11"/>
                        <a:pt x="42" y="3"/>
                      </a:cubicBezTo>
                    </a:path>
                  </a:pathLst>
                </a:custGeom>
                <a:solidFill>
                  <a:srgbClr val="F8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5F5F5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60" name="Freeform 52">
                  <a:extLst>
                    <a:ext uri="{FF2B5EF4-FFF2-40B4-BE49-F238E27FC236}">
                      <a16:creationId xmlns:a16="http://schemas.microsoft.com/office/drawing/2014/main" id="{8421ECAC-496A-440E-B812-5B5C5C2C223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830888" y="5080000"/>
                  <a:ext cx="515937" cy="563563"/>
                </a:xfrm>
                <a:custGeom>
                  <a:avLst/>
                  <a:gdLst>
                    <a:gd name="T0" fmla="*/ 1350 w 1432"/>
                    <a:gd name="T1" fmla="*/ 0 h 1564"/>
                    <a:gd name="T2" fmla="*/ 79 w 1432"/>
                    <a:gd name="T3" fmla="*/ 0 h 1564"/>
                    <a:gd name="T4" fmla="*/ 0 w 1432"/>
                    <a:gd name="T5" fmla="*/ 79 h 1564"/>
                    <a:gd name="T6" fmla="*/ 0 w 1432"/>
                    <a:gd name="T7" fmla="*/ 1484 h 1564"/>
                    <a:gd name="T8" fmla="*/ 79 w 1432"/>
                    <a:gd name="T9" fmla="*/ 1563 h 1564"/>
                    <a:gd name="T10" fmla="*/ 1350 w 1432"/>
                    <a:gd name="T11" fmla="*/ 1563 h 1564"/>
                    <a:gd name="T12" fmla="*/ 1429 w 1432"/>
                    <a:gd name="T13" fmla="*/ 1484 h 1564"/>
                    <a:gd name="T14" fmla="*/ 1429 w 1432"/>
                    <a:gd name="T15" fmla="*/ 79 h 1564"/>
                    <a:gd name="T16" fmla="*/ 1350 w 1432"/>
                    <a:gd name="T17" fmla="*/ 0 h 1564"/>
                    <a:gd name="T18" fmla="*/ 535 w 1432"/>
                    <a:gd name="T19" fmla="*/ 1395 h 1564"/>
                    <a:gd name="T20" fmla="*/ 501 w 1432"/>
                    <a:gd name="T21" fmla="*/ 1397 h 1564"/>
                    <a:gd name="T22" fmla="*/ 440 w 1432"/>
                    <a:gd name="T23" fmla="*/ 1397 h 1564"/>
                    <a:gd name="T24" fmla="*/ 440 w 1432"/>
                    <a:gd name="T25" fmla="*/ 1209 h 1564"/>
                    <a:gd name="T26" fmla="*/ 503 w 1432"/>
                    <a:gd name="T27" fmla="*/ 1209 h 1564"/>
                    <a:gd name="T28" fmla="*/ 569 w 1432"/>
                    <a:gd name="T29" fmla="*/ 1227 h 1564"/>
                    <a:gd name="T30" fmla="*/ 600 w 1432"/>
                    <a:gd name="T31" fmla="*/ 1303 h 1564"/>
                    <a:gd name="T32" fmla="*/ 535 w 1432"/>
                    <a:gd name="T33" fmla="*/ 1395 h 1564"/>
                    <a:gd name="T34" fmla="*/ 744 w 1432"/>
                    <a:gd name="T35" fmla="*/ 1397 h 1564"/>
                    <a:gd name="T36" fmla="*/ 734 w 1432"/>
                    <a:gd name="T37" fmla="*/ 1332 h 1564"/>
                    <a:gd name="T38" fmla="*/ 713 w 1432"/>
                    <a:gd name="T39" fmla="*/ 1321 h 1564"/>
                    <a:gd name="T40" fmla="*/ 679 w 1432"/>
                    <a:gd name="T41" fmla="*/ 1321 h 1564"/>
                    <a:gd name="T42" fmla="*/ 679 w 1432"/>
                    <a:gd name="T43" fmla="*/ 1397 h 1564"/>
                    <a:gd name="T44" fmla="*/ 637 w 1432"/>
                    <a:gd name="T45" fmla="*/ 1397 h 1564"/>
                    <a:gd name="T46" fmla="*/ 637 w 1432"/>
                    <a:gd name="T47" fmla="*/ 1206 h 1564"/>
                    <a:gd name="T48" fmla="*/ 710 w 1432"/>
                    <a:gd name="T49" fmla="*/ 1206 h 1564"/>
                    <a:gd name="T50" fmla="*/ 768 w 1432"/>
                    <a:gd name="T51" fmla="*/ 1219 h 1564"/>
                    <a:gd name="T52" fmla="*/ 784 w 1432"/>
                    <a:gd name="T53" fmla="*/ 1256 h 1564"/>
                    <a:gd name="T54" fmla="*/ 744 w 1432"/>
                    <a:gd name="T55" fmla="*/ 1303 h 1564"/>
                    <a:gd name="T56" fmla="*/ 779 w 1432"/>
                    <a:gd name="T57" fmla="*/ 1348 h 1564"/>
                    <a:gd name="T58" fmla="*/ 784 w 1432"/>
                    <a:gd name="T59" fmla="*/ 1384 h 1564"/>
                    <a:gd name="T60" fmla="*/ 789 w 1432"/>
                    <a:gd name="T61" fmla="*/ 1397 h 1564"/>
                    <a:gd name="T62" fmla="*/ 744 w 1432"/>
                    <a:gd name="T63" fmla="*/ 1397 h 1564"/>
                    <a:gd name="T64" fmla="*/ 870 w 1432"/>
                    <a:gd name="T65" fmla="*/ 1355 h 1564"/>
                    <a:gd name="T66" fmla="*/ 915 w 1432"/>
                    <a:gd name="T67" fmla="*/ 1371 h 1564"/>
                    <a:gd name="T68" fmla="*/ 946 w 1432"/>
                    <a:gd name="T69" fmla="*/ 1369 h 1564"/>
                    <a:gd name="T70" fmla="*/ 946 w 1432"/>
                    <a:gd name="T71" fmla="*/ 1327 h 1564"/>
                    <a:gd name="T72" fmla="*/ 910 w 1432"/>
                    <a:gd name="T73" fmla="*/ 1327 h 1564"/>
                    <a:gd name="T74" fmla="*/ 910 w 1432"/>
                    <a:gd name="T75" fmla="*/ 1295 h 1564"/>
                    <a:gd name="T76" fmla="*/ 988 w 1432"/>
                    <a:gd name="T77" fmla="*/ 1295 h 1564"/>
                    <a:gd name="T78" fmla="*/ 988 w 1432"/>
                    <a:gd name="T79" fmla="*/ 1389 h 1564"/>
                    <a:gd name="T80" fmla="*/ 917 w 1432"/>
                    <a:gd name="T81" fmla="*/ 1400 h 1564"/>
                    <a:gd name="T82" fmla="*/ 836 w 1432"/>
                    <a:gd name="T83" fmla="*/ 1374 h 1564"/>
                    <a:gd name="T84" fmla="*/ 810 w 1432"/>
                    <a:gd name="T85" fmla="*/ 1303 h 1564"/>
                    <a:gd name="T86" fmla="*/ 910 w 1432"/>
                    <a:gd name="T87" fmla="*/ 1201 h 1564"/>
                    <a:gd name="T88" fmla="*/ 975 w 1432"/>
                    <a:gd name="T89" fmla="*/ 1224 h 1564"/>
                    <a:gd name="T90" fmla="*/ 988 w 1432"/>
                    <a:gd name="T91" fmla="*/ 1264 h 1564"/>
                    <a:gd name="T92" fmla="*/ 946 w 1432"/>
                    <a:gd name="T93" fmla="*/ 1264 h 1564"/>
                    <a:gd name="T94" fmla="*/ 941 w 1432"/>
                    <a:gd name="T95" fmla="*/ 1245 h 1564"/>
                    <a:gd name="T96" fmla="*/ 910 w 1432"/>
                    <a:gd name="T97" fmla="*/ 1230 h 1564"/>
                    <a:gd name="T98" fmla="*/ 855 w 1432"/>
                    <a:gd name="T99" fmla="*/ 1303 h 1564"/>
                    <a:gd name="T100" fmla="*/ 870 w 1432"/>
                    <a:gd name="T101" fmla="*/ 1355 h 1564"/>
                    <a:gd name="T102" fmla="*/ 716 w 1432"/>
                    <a:gd name="T103" fmla="*/ 1030 h 1564"/>
                    <a:gd name="T104" fmla="*/ 296 w 1432"/>
                    <a:gd name="T105" fmla="*/ 611 h 1564"/>
                    <a:gd name="T106" fmla="*/ 716 w 1432"/>
                    <a:gd name="T107" fmla="*/ 191 h 1564"/>
                    <a:gd name="T108" fmla="*/ 1135 w 1432"/>
                    <a:gd name="T109" fmla="*/ 611 h 1564"/>
                    <a:gd name="T110" fmla="*/ 716 w 1432"/>
                    <a:gd name="T111" fmla="*/ 1030 h 15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432" h="1564">
                      <a:moveTo>
                        <a:pt x="1350" y="0"/>
                      </a:moveTo>
                      <a:lnTo>
                        <a:pt x="79" y="0"/>
                      </a:lnTo>
                      <a:cubicBezTo>
                        <a:pt x="34" y="0"/>
                        <a:pt x="0" y="34"/>
                        <a:pt x="0" y="79"/>
                      </a:cubicBezTo>
                      <a:lnTo>
                        <a:pt x="0" y="1484"/>
                      </a:lnTo>
                      <a:cubicBezTo>
                        <a:pt x="0" y="1528"/>
                        <a:pt x="34" y="1563"/>
                        <a:pt x="79" y="1563"/>
                      </a:cubicBezTo>
                      <a:lnTo>
                        <a:pt x="1350" y="1563"/>
                      </a:lnTo>
                      <a:cubicBezTo>
                        <a:pt x="1395" y="1563"/>
                        <a:pt x="1429" y="1528"/>
                        <a:pt x="1429" y="1484"/>
                      </a:cubicBezTo>
                      <a:lnTo>
                        <a:pt x="1429" y="79"/>
                      </a:lnTo>
                      <a:cubicBezTo>
                        <a:pt x="1431" y="37"/>
                        <a:pt x="1395" y="0"/>
                        <a:pt x="1350" y="0"/>
                      </a:cubicBezTo>
                      <a:close/>
                      <a:moveTo>
                        <a:pt x="535" y="1395"/>
                      </a:moveTo>
                      <a:cubicBezTo>
                        <a:pt x="527" y="1395"/>
                        <a:pt x="519" y="1397"/>
                        <a:pt x="501" y="1397"/>
                      </a:cubicBezTo>
                      <a:lnTo>
                        <a:pt x="440" y="1397"/>
                      </a:lnTo>
                      <a:lnTo>
                        <a:pt x="440" y="1209"/>
                      </a:lnTo>
                      <a:lnTo>
                        <a:pt x="503" y="1209"/>
                      </a:lnTo>
                      <a:cubicBezTo>
                        <a:pt x="514" y="1209"/>
                        <a:pt x="546" y="1209"/>
                        <a:pt x="569" y="1227"/>
                      </a:cubicBezTo>
                      <a:cubicBezTo>
                        <a:pt x="593" y="1245"/>
                        <a:pt x="600" y="1274"/>
                        <a:pt x="600" y="1303"/>
                      </a:cubicBezTo>
                      <a:cubicBezTo>
                        <a:pt x="603" y="1358"/>
                        <a:pt x="571" y="1389"/>
                        <a:pt x="535" y="1395"/>
                      </a:cubicBezTo>
                      <a:close/>
                      <a:moveTo>
                        <a:pt x="744" y="1397"/>
                      </a:moveTo>
                      <a:cubicBezTo>
                        <a:pt x="742" y="1387"/>
                        <a:pt x="737" y="1340"/>
                        <a:pt x="734" y="1332"/>
                      </a:cubicBezTo>
                      <a:cubicBezTo>
                        <a:pt x="731" y="1321"/>
                        <a:pt x="721" y="1321"/>
                        <a:pt x="713" y="1321"/>
                      </a:cubicBezTo>
                      <a:lnTo>
                        <a:pt x="679" y="1321"/>
                      </a:lnTo>
                      <a:lnTo>
                        <a:pt x="679" y="1397"/>
                      </a:lnTo>
                      <a:lnTo>
                        <a:pt x="637" y="1397"/>
                      </a:lnTo>
                      <a:lnTo>
                        <a:pt x="637" y="1206"/>
                      </a:lnTo>
                      <a:lnTo>
                        <a:pt x="710" y="1206"/>
                      </a:lnTo>
                      <a:cubicBezTo>
                        <a:pt x="731" y="1206"/>
                        <a:pt x="752" y="1206"/>
                        <a:pt x="768" y="1219"/>
                      </a:cubicBezTo>
                      <a:cubicBezTo>
                        <a:pt x="781" y="1230"/>
                        <a:pt x="784" y="1243"/>
                        <a:pt x="784" y="1256"/>
                      </a:cubicBezTo>
                      <a:cubicBezTo>
                        <a:pt x="784" y="1292"/>
                        <a:pt x="752" y="1300"/>
                        <a:pt x="744" y="1303"/>
                      </a:cubicBezTo>
                      <a:cubicBezTo>
                        <a:pt x="773" y="1306"/>
                        <a:pt x="776" y="1321"/>
                        <a:pt x="779" y="1348"/>
                      </a:cubicBezTo>
                      <a:cubicBezTo>
                        <a:pt x="781" y="1371"/>
                        <a:pt x="784" y="1379"/>
                        <a:pt x="784" y="1384"/>
                      </a:cubicBezTo>
                      <a:cubicBezTo>
                        <a:pt x="786" y="1392"/>
                        <a:pt x="786" y="1395"/>
                        <a:pt x="789" y="1397"/>
                      </a:cubicBezTo>
                      <a:lnTo>
                        <a:pt x="744" y="1397"/>
                      </a:lnTo>
                      <a:close/>
                      <a:moveTo>
                        <a:pt x="870" y="1355"/>
                      </a:moveTo>
                      <a:cubicBezTo>
                        <a:pt x="881" y="1366"/>
                        <a:pt x="891" y="1371"/>
                        <a:pt x="915" y="1371"/>
                      </a:cubicBezTo>
                      <a:cubicBezTo>
                        <a:pt x="936" y="1371"/>
                        <a:pt x="941" y="1369"/>
                        <a:pt x="946" y="1369"/>
                      </a:cubicBezTo>
                      <a:lnTo>
                        <a:pt x="946" y="1327"/>
                      </a:lnTo>
                      <a:lnTo>
                        <a:pt x="910" y="1327"/>
                      </a:lnTo>
                      <a:lnTo>
                        <a:pt x="910" y="1295"/>
                      </a:lnTo>
                      <a:lnTo>
                        <a:pt x="988" y="1295"/>
                      </a:lnTo>
                      <a:lnTo>
                        <a:pt x="988" y="1389"/>
                      </a:lnTo>
                      <a:cubicBezTo>
                        <a:pt x="975" y="1392"/>
                        <a:pt x="957" y="1400"/>
                        <a:pt x="917" y="1400"/>
                      </a:cubicBezTo>
                      <a:cubicBezTo>
                        <a:pt x="873" y="1400"/>
                        <a:pt x="852" y="1390"/>
                        <a:pt x="836" y="1374"/>
                      </a:cubicBezTo>
                      <a:cubicBezTo>
                        <a:pt x="815" y="1354"/>
                        <a:pt x="810" y="1324"/>
                        <a:pt x="810" y="1303"/>
                      </a:cubicBezTo>
                      <a:cubicBezTo>
                        <a:pt x="810" y="1235"/>
                        <a:pt x="852" y="1201"/>
                        <a:pt x="910" y="1201"/>
                      </a:cubicBezTo>
                      <a:cubicBezTo>
                        <a:pt x="933" y="1201"/>
                        <a:pt x="959" y="1209"/>
                        <a:pt x="975" y="1224"/>
                      </a:cubicBezTo>
                      <a:cubicBezTo>
                        <a:pt x="988" y="1240"/>
                        <a:pt x="988" y="1253"/>
                        <a:pt x="988" y="1264"/>
                      </a:cubicBezTo>
                      <a:lnTo>
                        <a:pt x="946" y="1264"/>
                      </a:lnTo>
                      <a:cubicBezTo>
                        <a:pt x="946" y="1258"/>
                        <a:pt x="946" y="1251"/>
                        <a:pt x="941" y="1245"/>
                      </a:cubicBezTo>
                      <a:cubicBezTo>
                        <a:pt x="933" y="1232"/>
                        <a:pt x="917" y="1230"/>
                        <a:pt x="910" y="1230"/>
                      </a:cubicBezTo>
                      <a:cubicBezTo>
                        <a:pt x="862" y="1230"/>
                        <a:pt x="855" y="1272"/>
                        <a:pt x="855" y="1303"/>
                      </a:cubicBezTo>
                      <a:cubicBezTo>
                        <a:pt x="855" y="1316"/>
                        <a:pt x="855" y="1340"/>
                        <a:pt x="870" y="1355"/>
                      </a:cubicBezTo>
                      <a:close/>
                      <a:moveTo>
                        <a:pt x="716" y="1030"/>
                      </a:moveTo>
                      <a:cubicBezTo>
                        <a:pt x="485" y="1030"/>
                        <a:pt x="296" y="842"/>
                        <a:pt x="296" y="611"/>
                      </a:cubicBezTo>
                      <a:cubicBezTo>
                        <a:pt x="296" y="380"/>
                        <a:pt x="485" y="191"/>
                        <a:pt x="716" y="191"/>
                      </a:cubicBezTo>
                      <a:cubicBezTo>
                        <a:pt x="946" y="191"/>
                        <a:pt x="1135" y="380"/>
                        <a:pt x="1135" y="611"/>
                      </a:cubicBezTo>
                      <a:cubicBezTo>
                        <a:pt x="1132" y="842"/>
                        <a:pt x="946" y="1030"/>
                        <a:pt x="716" y="1030"/>
                      </a:cubicBezTo>
                      <a:close/>
                    </a:path>
                  </a:pathLst>
                </a:custGeom>
                <a:solidFill>
                  <a:srgbClr val="F8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5F5F5F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27AEDEF6-2258-460D-A683-9C6FE04ECE6A}"/>
                </a:ext>
              </a:extLst>
            </p:cNvPr>
            <p:cNvSpPr/>
            <p:nvPr/>
          </p:nvSpPr>
          <p:spPr>
            <a:xfrm>
              <a:off x="2558095" y="3211995"/>
              <a:ext cx="80594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80000"/>
                  </a:solidFill>
                  <a:effectLst/>
                  <a:uLnTx/>
                  <a:uFillTx/>
                  <a:latin typeface="Arial" charset="0"/>
                  <a:ea typeface="Arial" charset="0"/>
                  <a:cs typeface="Arial" charset="0"/>
                </a:rPr>
                <a:t>Dynamic Routing Gateway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F80000"/>
                </a:solidFill>
                <a:effectLst/>
                <a:uLnTx/>
                <a:uFillTx/>
                <a:latin typeface="Arial" charset="0"/>
                <a:ea typeface="Arial" charset="0"/>
                <a:cs typeface="Arial" charset="0"/>
              </a:endParaRPr>
            </a:p>
          </p:txBody>
        </p:sp>
      </p:grpSp>
      <p:grpSp>
        <p:nvGrpSpPr>
          <p:cNvPr id="161" name="Group 160">
            <a:extLst>
              <a:ext uri="{FF2B5EF4-FFF2-40B4-BE49-F238E27FC236}">
                <a16:creationId xmlns:a16="http://schemas.microsoft.com/office/drawing/2014/main" id="{D60DDDB1-4391-48F1-9CB9-F2408CBF0506}"/>
              </a:ext>
            </a:extLst>
          </p:cNvPr>
          <p:cNvGrpSpPr/>
          <p:nvPr/>
        </p:nvGrpSpPr>
        <p:grpSpPr>
          <a:xfrm>
            <a:off x="8135276" y="2802278"/>
            <a:ext cx="1265248" cy="821948"/>
            <a:chOff x="1247751" y="1458708"/>
            <a:chExt cx="1363376" cy="885696"/>
          </a:xfrm>
        </p:grpSpPr>
        <p:grpSp>
          <p:nvGrpSpPr>
            <p:cNvPr id="162" name="Group 161">
              <a:extLst>
                <a:ext uri="{FF2B5EF4-FFF2-40B4-BE49-F238E27FC236}">
                  <a16:creationId xmlns:a16="http://schemas.microsoft.com/office/drawing/2014/main" id="{4952360B-7958-4AEE-8FE9-A18EA0F4C546}"/>
                </a:ext>
              </a:extLst>
            </p:cNvPr>
            <p:cNvGrpSpPr/>
            <p:nvPr/>
          </p:nvGrpSpPr>
          <p:grpSpPr>
            <a:xfrm>
              <a:off x="1646655" y="1458708"/>
              <a:ext cx="582945" cy="635162"/>
              <a:chOff x="1646655" y="1758788"/>
              <a:chExt cx="582945" cy="635162"/>
            </a:xfrm>
          </p:grpSpPr>
          <p:sp>
            <p:nvSpPr>
              <p:cNvPr id="164" name="Rectangle 163">
                <a:extLst>
                  <a:ext uri="{FF2B5EF4-FFF2-40B4-BE49-F238E27FC236}">
                    <a16:creationId xmlns:a16="http://schemas.microsoft.com/office/drawing/2014/main" id="{30A6D42B-6405-4AE7-A5F8-F82EFF093449}"/>
                  </a:ext>
                </a:extLst>
              </p:cNvPr>
              <p:cNvSpPr/>
              <p:nvPr/>
            </p:nvSpPr>
            <p:spPr>
              <a:xfrm>
                <a:off x="1646655" y="1758788"/>
                <a:ext cx="582945" cy="635162"/>
              </a:xfrm>
              <a:prstGeom prst="rect">
                <a:avLst/>
              </a:prstGeom>
              <a:noFill/>
              <a:ln w="1905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165" name="Group 164">
                <a:extLst>
                  <a:ext uri="{FF2B5EF4-FFF2-40B4-BE49-F238E27FC236}">
                    <a16:creationId xmlns:a16="http://schemas.microsoft.com/office/drawing/2014/main" id="{2B0AC3D9-2DFB-4DF0-B726-C33208A10DC8}"/>
                  </a:ext>
                </a:extLst>
              </p:cNvPr>
              <p:cNvGrpSpPr/>
              <p:nvPr/>
            </p:nvGrpSpPr>
            <p:grpSpPr>
              <a:xfrm>
                <a:off x="1718972" y="1844483"/>
                <a:ext cx="426432" cy="464483"/>
                <a:chOff x="3690938" y="2987675"/>
                <a:chExt cx="515937" cy="561975"/>
              </a:xfrm>
              <a:solidFill>
                <a:srgbClr val="5F5F5F"/>
              </a:solidFill>
            </p:grpSpPr>
            <p:sp>
              <p:nvSpPr>
                <p:cNvPr id="166" name="Freeform 70">
                  <a:extLst>
                    <a:ext uri="{FF2B5EF4-FFF2-40B4-BE49-F238E27FC236}">
                      <a16:creationId xmlns:a16="http://schemas.microsoft.com/office/drawing/2014/main" id="{66258BE7-41C6-47C2-B433-121B0D64FAB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062413" y="3379788"/>
                  <a:ext cx="34925" cy="34925"/>
                </a:xfrm>
                <a:custGeom>
                  <a:avLst/>
                  <a:gdLst>
                    <a:gd name="T0" fmla="*/ 47 w 95"/>
                    <a:gd name="T1" fmla="*/ 94 h 95"/>
                    <a:gd name="T2" fmla="*/ 94 w 95"/>
                    <a:gd name="T3" fmla="*/ 47 h 95"/>
                    <a:gd name="T4" fmla="*/ 47 w 95"/>
                    <a:gd name="T5" fmla="*/ 0 h 95"/>
                    <a:gd name="T6" fmla="*/ 0 w 95"/>
                    <a:gd name="T7" fmla="*/ 47 h 95"/>
                    <a:gd name="T8" fmla="*/ 47 w 95"/>
                    <a:gd name="T9" fmla="*/ 94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5" h="95">
                      <a:moveTo>
                        <a:pt x="47" y="94"/>
                      </a:moveTo>
                      <a:cubicBezTo>
                        <a:pt x="73" y="94"/>
                        <a:pt x="94" y="73"/>
                        <a:pt x="94" y="47"/>
                      </a:cubicBezTo>
                      <a:cubicBezTo>
                        <a:pt x="94" y="21"/>
                        <a:pt x="73" y="0"/>
                        <a:pt x="47" y="0"/>
                      </a:cubicBezTo>
                      <a:cubicBezTo>
                        <a:pt x="21" y="0"/>
                        <a:pt x="0" y="21"/>
                        <a:pt x="0" y="47"/>
                      </a:cubicBezTo>
                      <a:cubicBezTo>
                        <a:pt x="0" y="73"/>
                        <a:pt x="21" y="94"/>
                        <a:pt x="47" y="94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5F5F5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67" name="Freeform 71">
                  <a:extLst>
                    <a:ext uri="{FF2B5EF4-FFF2-40B4-BE49-F238E27FC236}">
                      <a16:creationId xmlns:a16="http://schemas.microsoft.com/office/drawing/2014/main" id="{EF972EA3-F402-47EB-9918-F394309F31C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690938" y="2987675"/>
                  <a:ext cx="515937" cy="561975"/>
                </a:xfrm>
                <a:custGeom>
                  <a:avLst/>
                  <a:gdLst>
                    <a:gd name="T0" fmla="*/ 78 w 1432"/>
                    <a:gd name="T1" fmla="*/ 0 h 1563"/>
                    <a:gd name="T2" fmla="*/ 0 w 1432"/>
                    <a:gd name="T3" fmla="*/ 1484 h 1563"/>
                    <a:gd name="T4" fmla="*/ 1350 w 1432"/>
                    <a:gd name="T5" fmla="*/ 1562 h 1563"/>
                    <a:gd name="T6" fmla="*/ 1429 w 1432"/>
                    <a:gd name="T7" fmla="*/ 79 h 1563"/>
                    <a:gd name="T8" fmla="*/ 569 w 1432"/>
                    <a:gd name="T9" fmla="*/ 412 h 1563"/>
                    <a:gd name="T10" fmla="*/ 569 w 1432"/>
                    <a:gd name="T11" fmla="*/ 317 h 1563"/>
                    <a:gd name="T12" fmla="*/ 828 w 1432"/>
                    <a:gd name="T13" fmla="*/ 283 h 1563"/>
                    <a:gd name="T14" fmla="*/ 862 w 1432"/>
                    <a:gd name="T15" fmla="*/ 401 h 1563"/>
                    <a:gd name="T16" fmla="*/ 862 w 1432"/>
                    <a:gd name="T17" fmla="*/ 545 h 1563"/>
                    <a:gd name="T18" fmla="*/ 603 w 1432"/>
                    <a:gd name="T19" fmla="*/ 579 h 1563"/>
                    <a:gd name="T20" fmla="*/ 569 w 1432"/>
                    <a:gd name="T21" fmla="*/ 412 h 1563"/>
                    <a:gd name="T22" fmla="*/ 569 w 1432"/>
                    <a:gd name="T23" fmla="*/ 755 h 1563"/>
                    <a:gd name="T24" fmla="*/ 603 w 1432"/>
                    <a:gd name="T25" fmla="*/ 637 h 1563"/>
                    <a:gd name="T26" fmla="*/ 862 w 1432"/>
                    <a:gd name="T27" fmla="*/ 671 h 1563"/>
                    <a:gd name="T28" fmla="*/ 862 w 1432"/>
                    <a:gd name="T29" fmla="*/ 765 h 1563"/>
                    <a:gd name="T30" fmla="*/ 828 w 1432"/>
                    <a:gd name="T31" fmla="*/ 933 h 1563"/>
                    <a:gd name="T32" fmla="*/ 569 w 1432"/>
                    <a:gd name="T33" fmla="*/ 899 h 1563"/>
                    <a:gd name="T34" fmla="*/ 225 w 1432"/>
                    <a:gd name="T35" fmla="*/ 412 h 1563"/>
                    <a:gd name="T36" fmla="*/ 225 w 1432"/>
                    <a:gd name="T37" fmla="*/ 317 h 1563"/>
                    <a:gd name="T38" fmla="*/ 485 w 1432"/>
                    <a:gd name="T39" fmla="*/ 283 h 1563"/>
                    <a:gd name="T40" fmla="*/ 519 w 1432"/>
                    <a:gd name="T41" fmla="*/ 401 h 1563"/>
                    <a:gd name="T42" fmla="*/ 519 w 1432"/>
                    <a:gd name="T43" fmla="*/ 545 h 1563"/>
                    <a:gd name="T44" fmla="*/ 259 w 1432"/>
                    <a:gd name="T45" fmla="*/ 579 h 1563"/>
                    <a:gd name="T46" fmla="*/ 225 w 1432"/>
                    <a:gd name="T47" fmla="*/ 412 h 1563"/>
                    <a:gd name="T48" fmla="*/ 225 w 1432"/>
                    <a:gd name="T49" fmla="*/ 755 h 1563"/>
                    <a:gd name="T50" fmla="*/ 259 w 1432"/>
                    <a:gd name="T51" fmla="*/ 637 h 1563"/>
                    <a:gd name="T52" fmla="*/ 519 w 1432"/>
                    <a:gd name="T53" fmla="*/ 671 h 1563"/>
                    <a:gd name="T54" fmla="*/ 519 w 1432"/>
                    <a:gd name="T55" fmla="*/ 765 h 1563"/>
                    <a:gd name="T56" fmla="*/ 485 w 1432"/>
                    <a:gd name="T57" fmla="*/ 933 h 1563"/>
                    <a:gd name="T58" fmla="*/ 225 w 1432"/>
                    <a:gd name="T59" fmla="*/ 899 h 1563"/>
                    <a:gd name="T60" fmla="*/ 1158 w 1432"/>
                    <a:gd name="T61" fmla="*/ 1282 h 1563"/>
                    <a:gd name="T62" fmla="*/ 225 w 1432"/>
                    <a:gd name="T63" fmla="*/ 1237 h 1563"/>
                    <a:gd name="T64" fmla="*/ 1203 w 1432"/>
                    <a:gd name="T65" fmla="*/ 991 h 1563"/>
                    <a:gd name="T66" fmla="*/ 1158 w 1432"/>
                    <a:gd name="T67" fmla="*/ 1282 h 1563"/>
                    <a:gd name="T68" fmla="*/ 1203 w 1432"/>
                    <a:gd name="T69" fmla="*/ 765 h 1563"/>
                    <a:gd name="T70" fmla="*/ 1169 w 1432"/>
                    <a:gd name="T71" fmla="*/ 933 h 1563"/>
                    <a:gd name="T72" fmla="*/ 909 w 1432"/>
                    <a:gd name="T73" fmla="*/ 899 h 1563"/>
                    <a:gd name="T74" fmla="*/ 909 w 1432"/>
                    <a:gd name="T75" fmla="*/ 755 h 1563"/>
                    <a:gd name="T76" fmla="*/ 944 w 1432"/>
                    <a:gd name="T77" fmla="*/ 637 h 1563"/>
                    <a:gd name="T78" fmla="*/ 1203 w 1432"/>
                    <a:gd name="T79" fmla="*/ 671 h 1563"/>
                    <a:gd name="T80" fmla="*/ 1203 w 1432"/>
                    <a:gd name="T81" fmla="*/ 401 h 1563"/>
                    <a:gd name="T82" fmla="*/ 1203 w 1432"/>
                    <a:gd name="T83" fmla="*/ 545 h 1563"/>
                    <a:gd name="T84" fmla="*/ 944 w 1432"/>
                    <a:gd name="T85" fmla="*/ 579 h 1563"/>
                    <a:gd name="T86" fmla="*/ 909 w 1432"/>
                    <a:gd name="T87" fmla="*/ 412 h 1563"/>
                    <a:gd name="T88" fmla="*/ 909 w 1432"/>
                    <a:gd name="T89" fmla="*/ 317 h 1563"/>
                    <a:gd name="T90" fmla="*/ 1169 w 1432"/>
                    <a:gd name="T91" fmla="*/ 283 h 1563"/>
                    <a:gd name="T92" fmla="*/ 1203 w 1432"/>
                    <a:gd name="T93" fmla="*/ 401 h 15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432" h="1563">
                      <a:moveTo>
                        <a:pt x="1350" y="0"/>
                      </a:moveTo>
                      <a:lnTo>
                        <a:pt x="78" y="0"/>
                      </a:lnTo>
                      <a:cubicBezTo>
                        <a:pt x="34" y="0"/>
                        <a:pt x="0" y="34"/>
                        <a:pt x="0" y="79"/>
                      </a:cubicBezTo>
                      <a:lnTo>
                        <a:pt x="0" y="1484"/>
                      </a:lnTo>
                      <a:cubicBezTo>
                        <a:pt x="0" y="1528"/>
                        <a:pt x="36" y="1562"/>
                        <a:pt x="78" y="1562"/>
                      </a:cubicBezTo>
                      <a:lnTo>
                        <a:pt x="1350" y="1562"/>
                      </a:lnTo>
                      <a:cubicBezTo>
                        <a:pt x="1394" y="1562"/>
                        <a:pt x="1429" y="1528"/>
                        <a:pt x="1429" y="1484"/>
                      </a:cubicBezTo>
                      <a:lnTo>
                        <a:pt x="1429" y="79"/>
                      </a:lnTo>
                      <a:cubicBezTo>
                        <a:pt x="1431" y="37"/>
                        <a:pt x="1394" y="0"/>
                        <a:pt x="1350" y="0"/>
                      </a:cubicBezTo>
                      <a:close/>
                      <a:moveTo>
                        <a:pt x="569" y="412"/>
                      </a:moveTo>
                      <a:lnTo>
                        <a:pt x="569" y="401"/>
                      </a:lnTo>
                      <a:lnTo>
                        <a:pt x="569" y="317"/>
                      </a:lnTo>
                      <a:cubicBezTo>
                        <a:pt x="569" y="299"/>
                        <a:pt x="584" y="283"/>
                        <a:pt x="603" y="283"/>
                      </a:cubicBezTo>
                      <a:lnTo>
                        <a:pt x="828" y="283"/>
                      </a:lnTo>
                      <a:cubicBezTo>
                        <a:pt x="847" y="283"/>
                        <a:pt x="862" y="299"/>
                        <a:pt x="862" y="317"/>
                      </a:cubicBezTo>
                      <a:lnTo>
                        <a:pt x="862" y="401"/>
                      </a:lnTo>
                      <a:lnTo>
                        <a:pt x="862" y="412"/>
                      </a:lnTo>
                      <a:lnTo>
                        <a:pt x="862" y="545"/>
                      </a:lnTo>
                      <a:cubicBezTo>
                        <a:pt x="862" y="564"/>
                        <a:pt x="847" y="579"/>
                        <a:pt x="828" y="579"/>
                      </a:cubicBezTo>
                      <a:lnTo>
                        <a:pt x="603" y="579"/>
                      </a:lnTo>
                      <a:cubicBezTo>
                        <a:pt x="584" y="579"/>
                        <a:pt x="569" y="564"/>
                        <a:pt x="569" y="545"/>
                      </a:cubicBezTo>
                      <a:lnTo>
                        <a:pt x="569" y="412"/>
                      </a:lnTo>
                      <a:close/>
                      <a:moveTo>
                        <a:pt x="569" y="765"/>
                      </a:moveTo>
                      <a:lnTo>
                        <a:pt x="569" y="755"/>
                      </a:lnTo>
                      <a:lnTo>
                        <a:pt x="569" y="671"/>
                      </a:lnTo>
                      <a:cubicBezTo>
                        <a:pt x="569" y="653"/>
                        <a:pt x="584" y="637"/>
                        <a:pt x="603" y="637"/>
                      </a:cubicBezTo>
                      <a:lnTo>
                        <a:pt x="828" y="637"/>
                      </a:lnTo>
                      <a:cubicBezTo>
                        <a:pt x="847" y="637"/>
                        <a:pt x="862" y="653"/>
                        <a:pt x="862" y="671"/>
                      </a:cubicBezTo>
                      <a:lnTo>
                        <a:pt x="862" y="755"/>
                      </a:lnTo>
                      <a:lnTo>
                        <a:pt x="862" y="765"/>
                      </a:lnTo>
                      <a:lnTo>
                        <a:pt x="862" y="899"/>
                      </a:lnTo>
                      <a:cubicBezTo>
                        <a:pt x="862" y="918"/>
                        <a:pt x="847" y="933"/>
                        <a:pt x="828" y="933"/>
                      </a:cubicBezTo>
                      <a:lnTo>
                        <a:pt x="603" y="933"/>
                      </a:lnTo>
                      <a:cubicBezTo>
                        <a:pt x="584" y="933"/>
                        <a:pt x="569" y="918"/>
                        <a:pt x="569" y="899"/>
                      </a:cubicBezTo>
                      <a:lnTo>
                        <a:pt x="569" y="765"/>
                      </a:lnTo>
                      <a:close/>
                      <a:moveTo>
                        <a:pt x="225" y="412"/>
                      </a:moveTo>
                      <a:lnTo>
                        <a:pt x="225" y="401"/>
                      </a:lnTo>
                      <a:lnTo>
                        <a:pt x="225" y="317"/>
                      </a:lnTo>
                      <a:cubicBezTo>
                        <a:pt x="225" y="299"/>
                        <a:pt x="241" y="283"/>
                        <a:pt x="259" y="283"/>
                      </a:cubicBezTo>
                      <a:lnTo>
                        <a:pt x="485" y="283"/>
                      </a:lnTo>
                      <a:cubicBezTo>
                        <a:pt x="503" y="283"/>
                        <a:pt x="519" y="299"/>
                        <a:pt x="519" y="317"/>
                      </a:cubicBezTo>
                      <a:lnTo>
                        <a:pt x="519" y="401"/>
                      </a:lnTo>
                      <a:lnTo>
                        <a:pt x="519" y="412"/>
                      </a:lnTo>
                      <a:lnTo>
                        <a:pt x="519" y="545"/>
                      </a:lnTo>
                      <a:cubicBezTo>
                        <a:pt x="519" y="564"/>
                        <a:pt x="503" y="579"/>
                        <a:pt x="485" y="579"/>
                      </a:cubicBezTo>
                      <a:lnTo>
                        <a:pt x="259" y="579"/>
                      </a:lnTo>
                      <a:cubicBezTo>
                        <a:pt x="241" y="579"/>
                        <a:pt x="225" y="564"/>
                        <a:pt x="225" y="545"/>
                      </a:cubicBezTo>
                      <a:lnTo>
                        <a:pt x="225" y="412"/>
                      </a:lnTo>
                      <a:close/>
                      <a:moveTo>
                        <a:pt x="225" y="765"/>
                      </a:moveTo>
                      <a:lnTo>
                        <a:pt x="225" y="755"/>
                      </a:lnTo>
                      <a:lnTo>
                        <a:pt x="225" y="671"/>
                      </a:lnTo>
                      <a:cubicBezTo>
                        <a:pt x="225" y="653"/>
                        <a:pt x="241" y="637"/>
                        <a:pt x="259" y="637"/>
                      </a:cubicBezTo>
                      <a:lnTo>
                        <a:pt x="485" y="637"/>
                      </a:lnTo>
                      <a:cubicBezTo>
                        <a:pt x="503" y="637"/>
                        <a:pt x="519" y="653"/>
                        <a:pt x="519" y="671"/>
                      </a:cubicBezTo>
                      <a:lnTo>
                        <a:pt x="519" y="755"/>
                      </a:lnTo>
                      <a:lnTo>
                        <a:pt x="519" y="765"/>
                      </a:lnTo>
                      <a:lnTo>
                        <a:pt x="519" y="899"/>
                      </a:lnTo>
                      <a:cubicBezTo>
                        <a:pt x="519" y="918"/>
                        <a:pt x="503" y="933"/>
                        <a:pt x="485" y="933"/>
                      </a:cubicBezTo>
                      <a:lnTo>
                        <a:pt x="259" y="933"/>
                      </a:lnTo>
                      <a:cubicBezTo>
                        <a:pt x="241" y="933"/>
                        <a:pt x="225" y="918"/>
                        <a:pt x="225" y="899"/>
                      </a:cubicBezTo>
                      <a:lnTo>
                        <a:pt x="225" y="765"/>
                      </a:lnTo>
                      <a:close/>
                      <a:moveTo>
                        <a:pt x="1158" y="1282"/>
                      </a:moveTo>
                      <a:lnTo>
                        <a:pt x="270" y="1282"/>
                      </a:lnTo>
                      <a:cubicBezTo>
                        <a:pt x="246" y="1282"/>
                        <a:pt x="225" y="1261"/>
                        <a:pt x="225" y="1237"/>
                      </a:cubicBezTo>
                      <a:lnTo>
                        <a:pt x="225" y="991"/>
                      </a:lnTo>
                      <a:lnTo>
                        <a:pt x="1203" y="991"/>
                      </a:lnTo>
                      <a:lnTo>
                        <a:pt x="1203" y="1237"/>
                      </a:lnTo>
                      <a:cubicBezTo>
                        <a:pt x="1203" y="1261"/>
                        <a:pt x="1182" y="1282"/>
                        <a:pt x="1158" y="1282"/>
                      </a:cubicBezTo>
                      <a:close/>
                      <a:moveTo>
                        <a:pt x="1203" y="755"/>
                      </a:moveTo>
                      <a:lnTo>
                        <a:pt x="1203" y="765"/>
                      </a:lnTo>
                      <a:lnTo>
                        <a:pt x="1203" y="899"/>
                      </a:lnTo>
                      <a:cubicBezTo>
                        <a:pt x="1203" y="918"/>
                        <a:pt x="1187" y="933"/>
                        <a:pt x="1169" y="933"/>
                      </a:cubicBezTo>
                      <a:lnTo>
                        <a:pt x="944" y="933"/>
                      </a:lnTo>
                      <a:cubicBezTo>
                        <a:pt x="925" y="933"/>
                        <a:pt x="909" y="918"/>
                        <a:pt x="909" y="899"/>
                      </a:cubicBezTo>
                      <a:lnTo>
                        <a:pt x="909" y="765"/>
                      </a:lnTo>
                      <a:lnTo>
                        <a:pt x="909" y="755"/>
                      </a:lnTo>
                      <a:lnTo>
                        <a:pt x="909" y="671"/>
                      </a:lnTo>
                      <a:cubicBezTo>
                        <a:pt x="909" y="653"/>
                        <a:pt x="925" y="637"/>
                        <a:pt x="944" y="637"/>
                      </a:cubicBezTo>
                      <a:lnTo>
                        <a:pt x="1169" y="637"/>
                      </a:lnTo>
                      <a:cubicBezTo>
                        <a:pt x="1187" y="637"/>
                        <a:pt x="1203" y="653"/>
                        <a:pt x="1203" y="671"/>
                      </a:cubicBezTo>
                      <a:lnTo>
                        <a:pt x="1203" y="755"/>
                      </a:lnTo>
                      <a:close/>
                      <a:moveTo>
                        <a:pt x="1203" y="401"/>
                      </a:moveTo>
                      <a:lnTo>
                        <a:pt x="1203" y="412"/>
                      </a:lnTo>
                      <a:lnTo>
                        <a:pt x="1203" y="545"/>
                      </a:lnTo>
                      <a:cubicBezTo>
                        <a:pt x="1203" y="564"/>
                        <a:pt x="1187" y="579"/>
                        <a:pt x="1169" y="579"/>
                      </a:cubicBezTo>
                      <a:lnTo>
                        <a:pt x="944" y="579"/>
                      </a:lnTo>
                      <a:cubicBezTo>
                        <a:pt x="925" y="579"/>
                        <a:pt x="909" y="564"/>
                        <a:pt x="909" y="545"/>
                      </a:cubicBezTo>
                      <a:lnTo>
                        <a:pt x="909" y="412"/>
                      </a:lnTo>
                      <a:lnTo>
                        <a:pt x="909" y="401"/>
                      </a:lnTo>
                      <a:lnTo>
                        <a:pt x="909" y="317"/>
                      </a:lnTo>
                      <a:cubicBezTo>
                        <a:pt x="909" y="299"/>
                        <a:pt x="925" y="283"/>
                        <a:pt x="944" y="283"/>
                      </a:cubicBezTo>
                      <a:lnTo>
                        <a:pt x="1169" y="283"/>
                      </a:lnTo>
                      <a:cubicBezTo>
                        <a:pt x="1187" y="283"/>
                        <a:pt x="1203" y="299"/>
                        <a:pt x="1203" y="317"/>
                      </a:cubicBezTo>
                      <a:lnTo>
                        <a:pt x="1203" y="4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5F5F5F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1A0CFC4B-AF29-4265-84CC-11295C7AF4CE}"/>
                </a:ext>
              </a:extLst>
            </p:cNvPr>
            <p:cNvSpPr/>
            <p:nvPr/>
          </p:nvSpPr>
          <p:spPr>
            <a:xfrm>
              <a:off x="1247751" y="2034515"/>
              <a:ext cx="1363376" cy="3098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5F5F5F"/>
                  </a:solidFill>
                  <a:effectLst/>
                  <a:uLnTx/>
                  <a:uFillTx/>
                  <a:latin typeface="Arial" charset="0"/>
                  <a:ea typeface="Arial" charset="0"/>
                  <a:cs typeface="Arial" charset="0"/>
                </a:rPr>
                <a:t>alfama</a:t>
              </a:r>
              <a:endPara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Arial" charset="0"/>
                <a:ea typeface="Arial" charset="0"/>
                <a:cs typeface="Arial" charset="0"/>
              </a:endParaRPr>
            </a:p>
          </p:txBody>
        </p:sp>
      </p:grpSp>
      <p:grpSp>
        <p:nvGrpSpPr>
          <p:cNvPr id="168" name="Group 167">
            <a:extLst>
              <a:ext uri="{FF2B5EF4-FFF2-40B4-BE49-F238E27FC236}">
                <a16:creationId xmlns:a16="http://schemas.microsoft.com/office/drawing/2014/main" id="{9C6E5E05-9FAF-4BDC-8DDF-2CB2A694C3D5}"/>
              </a:ext>
            </a:extLst>
          </p:cNvPr>
          <p:cNvGrpSpPr/>
          <p:nvPr/>
        </p:nvGrpSpPr>
        <p:grpSpPr>
          <a:xfrm>
            <a:off x="8116707" y="4288809"/>
            <a:ext cx="1265248" cy="749807"/>
            <a:chOff x="1247751" y="1458708"/>
            <a:chExt cx="1363376" cy="807960"/>
          </a:xfrm>
        </p:grpSpPr>
        <p:grpSp>
          <p:nvGrpSpPr>
            <p:cNvPr id="169" name="Group 168">
              <a:extLst>
                <a:ext uri="{FF2B5EF4-FFF2-40B4-BE49-F238E27FC236}">
                  <a16:creationId xmlns:a16="http://schemas.microsoft.com/office/drawing/2014/main" id="{2D1F80DF-4D3E-4AA4-B435-EB6944FCDB96}"/>
                </a:ext>
              </a:extLst>
            </p:cNvPr>
            <p:cNvGrpSpPr/>
            <p:nvPr/>
          </p:nvGrpSpPr>
          <p:grpSpPr>
            <a:xfrm>
              <a:off x="1646655" y="1458708"/>
              <a:ext cx="582945" cy="635162"/>
              <a:chOff x="1646655" y="1758788"/>
              <a:chExt cx="582945" cy="635162"/>
            </a:xfrm>
          </p:grpSpPr>
          <p:sp>
            <p:nvSpPr>
              <p:cNvPr id="171" name="Rectangle 170">
                <a:extLst>
                  <a:ext uri="{FF2B5EF4-FFF2-40B4-BE49-F238E27FC236}">
                    <a16:creationId xmlns:a16="http://schemas.microsoft.com/office/drawing/2014/main" id="{C532177B-78C6-4095-A058-37ED405C82A5}"/>
                  </a:ext>
                </a:extLst>
              </p:cNvPr>
              <p:cNvSpPr/>
              <p:nvPr/>
            </p:nvSpPr>
            <p:spPr>
              <a:xfrm>
                <a:off x="1646655" y="1758788"/>
                <a:ext cx="582945" cy="635162"/>
              </a:xfrm>
              <a:prstGeom prst="rect">
                <a:avLst/>
              </a:prstGeom>
              <a:noFill/>
              <a:ln w="1905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172" name="Group 171">
                <a:extLst>
                  <a:ext uri="{FF2B5EF4-FFF2-40B4-BE49-F238E27FC236}">
                    <a16:creationId xmlns:a16="http://schemas.microsoft.com/office/drawing/2014/main" id="{92B6FB8C-7873-498C-851C-AF2A060A4128}"/>
                  </a:ext>
                </a:extLst>
              </p:cNvPr>
              <p:cNvGrpSpPr/>
              <p:nvPr/>
            </p:nvGrpSpPr>
            <p:grpSpPr>
              <a:xfrm>
                <a:off x="1718972" y="1844483"/>
                <a:ext cx="426432" cy="464483"/>
                <a:chOff x="3690938" y="2987675"/>
                <a:chExt cx="515937" cy="561975"/>
              </a:xfrm>
              <a:solidFill>
                <a:srgbClr val="5F5F5F"/>
              </a:solidFill>
            </p:grpSpPr>
            <p:sp>
              <p:nvSpPr>
                <p:cNvPr id="173" name="Freeform 70">
                  <a:extLst>
                    <a:ext uri="{FF2B5EF4-FFF2-40B4-BE49-F238E27FC236}">
                      <a16:creationId xmlns:a16="http://schemas.microsoft.com/office/drawing/2014/main" id="{1D57C89F-25FF-479A-9FD5-077C169405A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062413" y="3379788"/>
                  <a:ext cx="34925" cy="34925"/>
                </a:xfrm>
                <a:custGeom>
                  <a:avLst/>
                  <a:gdLst>
                    <a:gd name="T0" fmla="*/ 47 w 95"/>
                    <a:gd name="T1" fmla="*/ 94 h 95"/>
                    <a:gd name="T2" fmla="*/ 94 w 95"/>
                    <a:gd name="T3" fmla="*/ 47 h 95"/>
                    <a:gd name="T4" fmla="*/ 47 w 95"/>
                    <a:gd name="T5" fmla="*/ 0 h 95"/>
                    <a:gd name="T6" fmla="*/ 0 w 95"/>
                    <a:gd name="T7" fmla="*/ 47 h 95"/>
                    <a:gd name="T8" fmla="*/ 47 w 95"/>
                    <a:gd name="T9" fmla="*/ 94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5" h="95">
                      <a:moveTo>
                        <a:pt x="47" y="94"/>
                      </a:moveTo>
                      <a:cubicBezTo>
                        <a:pt x="73" y="94"/>
                        <a:pt x="94" y="73"/>
                        <a:pt x="94" y="47"/>
                      </a:cubicBezTo>
                      <a:cubicBezTo>
                        <a:pt x="94" y="21"/>
                        <a:pt x="73" y="0"/>
                        <a:pt x="47" y="0"/>
                      </a:cubicBezTo>
                      <a:cubicBezTo>
                        <a:pt x="21" y="0"/>
                        <a:pt x="0" y="21"/>
                        <a:pt x="0" y="47"/>
                      </a:cubicBezTo>
                      <a:cubicBezTo>
                        <a:pt x="0" y="73"/>
                        <a:pt x="21" y="94"/>
                        <a:pt x="47" y="94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5F5F5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74" name="Freeform 71">
                  <a:extLst>
                    <a:ext uri="{FF2B5EF4-FFF2-40B4-BE49-F238E27FC236}">
                      <a16:creationId xmlns:a16="http://schemas.microsoft.com/office/drawing/2014/main" id="{35AE709E-0786-4FF3-BA3C-932538A6AB6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690938" y="2987675"/>
                  <a:ext cx="515937" cy="561975"/>
                </a:xfrm>
                <a:custGeom>
                  <a:avLst/>
                  <a:gdLst>
                    <a:gd name="T0" fmla="*/ 78 w 1432"/>
                    <a:gd name="T1" fmla="*/ 0 h 1563"/>
                    <a:gd name="T2" fmla="*/ 0 w 1432"/>
                    <a:gd name="T3" fmla="*/ 1484 h 1563"/>
                    <a:gd name="T4" fmla="*/ 1350 w 1432"/>
                    <a:gd name="T5" fmla="*/ 1562 h 1563"/>
                    <a:gd name="T6" fmla="*/ 1429 w 1432"/>
                    <a:gd name="T7" fmla="*/ 79 h 1563"/>
                    <a:gd name="T8" fmla="*/ 569 w 1432"/>
                    <a:gd name="T9" fmla="*/ 412 h 1563"/>
                    <a:gd name="T10" fmla="*/ 569 w 1432"/>
                    <a:gd name="T11" fmla="*/ 317 h 1563"/>
                    <a:gd name="T12" fmla="*/ 828 w 1432"/>
                    <a:gd name="T13" fmla="*/ 283 h 1563"/>
                    <a:gd name="T14" fmla="*/ 862 w 1432"/>
                    <a:gd name="T15" fmla="*/ 401 h 1563"/>
                    <a:gd name="T16" fmla="*/ 862 w 1432"/>
                    <a:gd name="T17" fmla="*/ 545 h 1563"/>
                    <a:gd name="T18" fmla="*/ 603 w 1432"/>
                    <a:gd name="T19" fmla="*/ 579 h 1563"/>
                    <a:gd name="T20" fmla="*/ 569 w 1432"/>
                    <a:gd name="T21" fmla="*/ 412 h 1563"/>
                    <a:gd name="T22" fmla="*/ 569 w 1432"/>
                    <a:gd name="T23" fmla="*/ 755 h 1563"/>
                    <a:gd name="T24" fmla="*/ 603 w 1432"/>
                    <a:gd name="T25" fmla="*/ 637 h 1563"/>
                    <a:gd name="T26" fmla="*/ 862 w 1432"/>
                    <a:gd name="T27" fmla="*/ 671 h 1563"/>
                    <a:gd name="T28" fmla="*/ 862 w 1432"/>
                    <a:gd name="T29" fmla="*/ 765 h 1563"/>
                    <a:gd name="T30" fmla="*/ 828 w 1432"/>
                    <a:gd name="T31" fmla="*/ 933 h 1563"/>
                    <a:gd name="T32" fmla="*/ 569 w 1432"/>
                    <a:gd name="T33" fmla="*/ 899 h 1563"/>
                    <a:gd name="T34" fmla="*/ 225 w 1432"/>
                    <a:gd name="T35" fmla="*/ 412 h 1563"/>
                    <a:gd name="T36" fmla="*/ 225 w 1432"/>
                    <a:gd name="T37" fmla="*/ 317 h 1563"/>
                    <a:gd name="T38" fmla="*/ 485 w 1432"/>
                    <a:gd name="T39" fmla="*/ 283 h 1563"/>
                    <a:gd name="T40" fmla="*/ 519 w 1432"/>
                    <a:gd name="T41" fmla="*/ 401 h 1563"/>
                    <a:gd name="T42" fmla="*/ 519 w 1432"/>
                    <a:gd name="T43" fmla="*/ 545 h 1563"/>
                    <a:gd name="T44" fmla="*/ 259 w 1432"/>
                    <a:gd name="T45" fmla="*/ 579 h 1563"/>
                    <a:gd name="T46" fmla="*/ 225 w 1432"/>
                    <a:gd name="T47" fmla="*/ 412 h 1563"/>
                    <a:gd name="T48" fmla="*/ 225 w 1432"/>
                    <a:gd name="T49" fmla="*/ 755 h 1563"/>
                    <a:gd name="T50" fmla="*/ 259 w 1432"/>
                    <a:gd name="T51" fmla="*/ 637 h 1563"/>
                    <a:gd name="T52" fmla="*/ 519 w 1432"/>
                    <a:gd name="T53" fmla="*/ 671 h 1563"/>
                    <a:gd name="T54" fmla="*/ 519 w 1432"/>
                    <a:gd name="T55" fmla="*/ 765 h 1563"/>
                    <a:gd name="T56" fmla="*/ 485 w 1432"/>
                    <a:gd name="T57" fmla="*/ 933 h 1563"/>
                    <a:gd name="T58" fmla="*/ 225 w 1432"/>
                    <a:gd name="T59" fmla="*/ 899 h 1563"/>
                    <a:gd name="T60" fmla="*/ 1158 w 1432"/>
                    <a:gd name="T61" fmla="*/ 1282 h 1563"/>
                    <a:gd name="T62" fmla="*/ 225 w 1432"/>
                    <a:gd name="T63" fmla="*/ 1237 h 1563"/>
                    <a:gd name="T64" fmla="*/ 1203 w 1432"/>
                    <a:gd name="T65" fmla="*/ 991 h 1563"/>
                    <a:gd name="T66" fmla="*/ 1158 w 1432"/>
                    <a:gd name="T67" fmla="*/ 1282 h 1563"/>
                    <a:gd name="T68" fmla="*/ 1203 w 1432"/>
                    <a:gd name="T69" fmla="*/ 765 h 1563"/>
                    <a:gd name="T70" fmla="*/ 1169 w 1432"/>
                    <a:gd name="T71" fmla="*/ 933 h 1563"/>
                    <a:gd name="T72" fmla="*/ 909 w 1432"/>
                    <a:gd name="T73" fmla="*/ 899 h 1563"/>
                    <a:gd name="T74" fmla="*/ 909 w 1432"/>
                    <a:gd name="T75" fmla="*/ 755 h 1563"/>
                    <a:gd name="T76" fmla="*/ 944 w 1432"/>
                    <a:gd name="T77" fmla="*/ 637 h 1563"/>
                    <a:gd name="T78" fmla="*/ 1203 w 1432"/>
                    <a:gd name="T79" fmla="*/ 671 h 1563"/>
                    <a:gd name="T80" fmla="*/ 1203 w 1432"/>
                    <a:gd name="T81" fmla="*/ 401 h 1563"/>
                    <a:gd name="T82" fmla="*/ 1203 w 1432"/>
                    <a:gd name="T83" fmla="*/ 545 h 1563"/>
                    <a:gd name="T84" fmla="*/ 944 w 1432"/>
                    <a:gd name="T85" fmla="*/ 579 h 1563"/>
                    <a:gd name="T86" fmla="*/ 909 w 1432"/>
                    <a:gd name="T87" fmla="*/ 412 h 1563"/>
                    <a:gd name="T88" fmla="*/ 909 w 1432"/>
                    <a:gd name="T89" fmla="*/ 317 h 1563"/>
                    <a:gd name="T90" fmla="*/ 1169 w 1432"/>
                    <a:gd name="T91" fmla="*/ 283 h 1563"/>
                    <a:gd name="T92" fmla="*/ 1203 w 1432"/>
                    <a:gd name="T93" fmla="*/ 401 h 15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432" h="1563">
                      <a:moveTo>
                        <a:pt x="1350" y="0"/>
                      </a:moveTo>
                      <a:lnTo>
                        <a:pt x="78" y="0"/>
                      </a:lnTo>
                      <a:cubicBezTo>
                        <a:pt x="34" y="0"/>
                        <a:pt x="0" y="34"/>
                        <a:pt x="0" y="79"/>
                      </a:cubicBezTo>
                      <a:lnTo>
                        <a:pt x="0" y="1484"/>
                      </a:lnTo>
                      <a:cubicBezTo>
                        <a:pt x="0" y="1528"/>
                        <a:pt x="36" y="1562"/>
                        <a:pt x="78" y="1562"/>
                      </a:cubicBezTo>
                      <a:lnTo>
                        <a:pt x="1350" y="1562"/>
                      </a:lnTo>
                      <a:cubicBezTo>
                        <a:pt x="1394" y="1562"/>
                        <a:pt x="1429" y="1528"/>
                        <a:pt x="1429" y="1484"/>
                      </a:cubicBezTo>
                      <a:lnTo>
                        <a:pt x="1429" y="79"/>
                      </a:lnTo>
                      <a:cubicBezTo>
                        <a:pt x="1431" y="37"/>
                        <a:pt x="1394" y="0"/>
                        <a:pt x="1350" y="0"/>
                      </a:cubicBezTo>
                      <a:close/>
                      <a:moveTo>
                        <a:pt x="569" y="412"/>
                      </a:moveTo>
                      <a:lnTo>
                        <a:pt x="569" y="401"/>
                      </a:lnTo>
                      <a:lnTo>
                        <a:pt x="569" y="317"/>
                      </a:lnTo>
                      <a:cubicBezTo>
                        <a:pt x="569" y="299"/>
                        <a:pt x="584" y="283"/>
                        <a:pt x="603" y="283"/>
                      </a:cubicBezTo>
                      <a:lnTo>
                        <a:pt x="828" y="283"/>
                      </a:lnTo>
                      <a:cubicBezTo>
                        <a:pt x="847" y="283"/>
                        <a:pt x="862" y="299"/>
                        <a:pt x="862" y="317"/>
                      </a:cubicBezTo>
                      <a:lnTo>
                        <a:pt x="862" y="401"/>
                      </a:lnTo>
                      <a:lnTo>
                        <a:pt x="862" y="412"/>
                      </a:lnTo>
                      <a:lnTo>
                        <a:pt x="862" y="545"/>
                      </a:lnTo>
                      <a:cubicBezTo>
                        <a:pt x="862" y="564"/>
                        <a:pt x="847" y="579"/>
                        <a:pt x="828" y="579"/>
                      </a:cubicBezTo>
                      <a:lnTo>
                        <a:pt x="603" y="579"/>
                      </a:lnTo>
                      <a:cubicBezTo>
                        <a:pt x="584" y="579"/>
                        <a:pt x="569" y="564"/>
                        <a:pt x="569" y="545"/>
                      </a:cubicBezTo>
                      <a:lnTo>
                        <a:pt x="569" y="412"/>
                      </a:lnTo>
                      <a:close/>
                      <a:moveTo>
                        <a:pt x="569" y="765"/>
                      </a:moveTo>
                      <a:lnTo>
                        <a:pt x="569" y="755"/>
                      </a:lnTo>
                      <a:lnTo>
                        <a:pt x="569" y="671"/>
                      </a:lnTo>
                      <a:cubicBezTo>
                        <a:pt x="569" y="653"/>
                        <a:pt x="584" y="637"/>
                        <a:pt x="603" y="637"/>
                      </a:cubicBezTo>
                      <a:lnTo>
                        <a:pt x="828" y="637"/>
                      </a:lnTo>
                      <a:cubicBezTo>
                        <a:pt x="847" y="637"/>
                        <a:pt x="862" y="653"/>
                        <a:pt x="862" y="671"/>
                      </a:cubicBezTo>
                      <a:lnTo>
                        <a:pt x="862" y="755"/>
                      </a:lnTo>
                      <a:lnTo>
                        <a:pt x="862" y="765"/>
                      </a:lnTo>
                      <a:lnTo>
                        <a:pt x="862" y="899"/>
                      </a:lnTo>
                      <a:cubicBezTo>
                        <a:pt x="862" y="918"/>
                        <a:pt x="847" y="933"/>
                        <a:pt x="828" y="933"/>
                      </a:cubicBezTo>
                      <a:lnTo>
                        <a:pt x="603" y="933"/>
                      </a:lnTo>
                      <a:cubicBezTo>
                        <a:pt x="584" y="933"/>
                        <a:pt x="569" y="918"/>
                        <a:pt x="569" y="899"/>
                      </a:cubicBezTo>
                      <a:lnTo>
                        <a:pt x="569" y="765"/>
                      </a:lnTo>
                      <a:close/>
                      <a:moveTo>
                        <a:pt x="225" y="412"/>
                      </a:moveTo>
                      <a:lnTo>
                        <a:pt x="225" y="401"/>
                      </a:lnTo>
                      <a:lnTo>
                        <a:pt x="225" y="317"/>
                      </a:lnTo>
                      <a:cubicBezTo>
                        <a:pt x="225" y="299"/>
                        <a:pt x="241" y="283"/>
                        <a:pt x="259" y="283"/>
                      </a:cubicBezTo>
                      <a:lnTo>
                        <a:pt x="485" y="283"/>
                      </a:lnTo>
                      <a:cubicBezTo>
                        <a:pt x="503" y="283"/>
                        <a:pt x="519" y="299"/>
                        <a:pt x="519" y="317"/>
                      </a:cubicBezTo>
                      <a:lnTo>
                        <a:pt x="519" y="401"/>
                      </a:lnTo>
                      <a:lnTo>
                        <a:pt x="519" y="412"/>
                      </a:lnTo>
                      <a:lnTo>
                        <a:pt x="519" y="545"/>
                      </a:lnTo>
                      <a:cubicBezTo>
                        <a:pt x="519" y="564"/>
                        <a:pt x="503" y="579"/>
                        <a:pt x="485" y="579"/>
                      </a:cubicBezTo>
                      <a:lnTo>
                        <a:pt x="259" y="579"/>
                      </a:lnTo>
                      <a:cubicBezTo>
                        <a:pt x="241" y="579"/>
                        <a:pt x="225" y="564"/>
                        <a:pt x="225" y="545"/>
                      </a:cubicBezTo>
                      <a:lnTo>
                        <a:pt x="225" y="412"/>
                      </a:lnTo>
                      <a:close/>
                      <a:moveTo>
                        <a:pt x="225" y="765"/>
                      </a:moveTo>
                      <a:lnTo>
                        <a:pt x="225" y="755"/>
                      </a:lnTo>
                      <a:lnTo>
                        <a:pt x="225" y="671"/>
                      </a:lnTo>
                      <a:cubicBezTo>
                        <a:pt x="225" y="653"/>
                        <a:pt x="241" y="637"/>
                        <a:pt x="259" y="637"/>
                      </a:cubicBezTo>
                      <a:lnTo>
                        <a:pt x="485" y="637"/>
                      </a:lnTo>
                      <a:cubicBezTo>
                        <a:pt x="503" y="637"/>
                        <a:pt x="519" y="653"/>
                        <a:pt x="519" y="671"/>
                      </a:cubicBezTo>
                      <a:lnTo>
                        <a:pt x="519" y="755"/>
                      </a:lnTo>
                      <a:lnTo>
                        <a:pt x="519" y="765"/>
                      </a:lnTo>
                      <a:lnTo>
                        <a:pt x="519" y="899"/>
                      </a:lnTo>
                      <a:cubicBezTo>
                        <a:pt x="519" y="918"/>
                        <a:pt x="503" y="933"/>
                        <a:pt x="485" y="933"/>
                      </a:cubicBezTo>
                      <a:lnTo>
                        <a:pt x="259" y="933"/>
                      </a:lnTo>
                      <a:cubicBezTo>
                        <a:pt x="241" y="933"/>
                        <a:pt x="225" y="918"/>
                        <a:pt x="225" y="899"/>
                      </a:cubicBezTo>
                      <a:lnTo>
                        <a:pt x="225" y="765"/>
                      </a:lnTo>
                      <a:close/>
                      <a:moveTo>
                        <a:pt x="1158" y="1282"/>
                      </a:moveTo>
                      <a:lnTo>
                        <a:pt x="270" y="1282"/>
                      </a:lnTo>
                      <a:cubicBezTo>
                        <a:pt x="246" y="1282"/>
                        <a:pt x="225" y="1261"/>
                        <a:pt x="225" y="1237"/>
                      </a:cubicBezTo>
                      <a:lnTo>
                        <a:pt x="225" y="991"/>
                      </a:lnTo>
                      <a:lnTo>
                        <a:pt x="1203" y="991"/>
                      </a:lnTo>
                      <a:lnTo>
                        <a:pt x="1203" y="1237"/>
                      </a:lnTo>
                      <a:cubicBezTo>
                        <a:pt x="1203" y="1261"/>
                        <a:pt x="1182" y="1282"/>
                        <a:pt x="1158" y="1282"/>
                      </a:cubicBezTo>
                      <a:close/>
                      <a:moveTo>
                        <a:pt x="1203" y="755"/>
                      </a:moveTo>
                      <a:lnTo>
                        <a:pt x="1203" y="765"/>
                      </a:lnTo>
                      <a:lnTo>
                        <a:pt x="1203" y="899"/>
                      </a:lnTo>
                      <a:cubicBezTo>
                        <a:pt x="1203" y="918"/>
                        <a:pt x="1187" y="933"/>
                        <a:pt x="1169" y="933"/>
                      </a:cubicBezTo>
                      <a:lnTo>
                        <a:pt x="944" y="933"/>
                      </a:lnTo>
                      <a:cubicBezTo>
                        <a:pt x="925" y="933"/>
                        <a:pt x="909" y="918"/>
                        <a:pt x="909" y="899"/>
                      </a:cubicBezTo>
                      <a:lnTo>
                        <a:pt x="909" y="765"/>
                      </a:lnTo>
                      <a:lnTo>
                        <a:pt x="909" y="755"/>
                      </a:lnTo>
                      <a:lnTo>
                        <a:pt x="909" y="671"/>
                      </a:lnTo>
                      <a:cubicBezTo>
                        <a:pt x="909" y="653"/>
                        <a:pt x="925" y="637"/>
                        <a:pt x="944" y="637"/>
                      </a:cubicBezTo>
                      <a:lnTo>
                        <a:pt x="1169" y="637"/>
                      </a:lnTo>
                      <a:cubicBezTo>
                        <a:pt x="1187" y="637"/>
                        <a:pt x="1203" y="653"/>
                        <a:pt x="1203" y="671"/>
                      </a:cubicBezTo>
                      <a:lnTo>
                        <a:pt x="1203" y="755"/>
                      </a:lnTo>
                      <a:close/>
                      <a:moveTo>
                        <a:pt x="1203" y="401"/>
                      </a:moveTo>
                      <a:lnTo>
                        <a:pt x="1203" y="412"/>
                      </a:lnTo>
                      <a:lnTo>
                        <a:pt x="1203" y="545"/>
                      </a:lnTo>
                      <a:cubicBezTo>
                        <a:pt x="1203" y="564"/>
                        <a:pt x="1187" y="579"/>
                        <a:pt x="1169" y="579"/>
                      </a:cubicBezTo>
                      <a:lnTo>
                        <a:pt x="944" y="579"/>
                      </a:lnTo>
                      <a:cubicBezTo>
                        <a:pt x="925" y="579"/>
                        <a:pt x="909" y="564"/>
                        <a:pt x="909" y="545"/>
                      </a:cubicBezTo>
                      <a:lnTo>
                        <a:pt x="909" y="412"/>
                      </a:lnTo>
                      <a:lnTo>
                        <a:pt x="909" y="401"/>
                      </a:lnTo>
                      <a:lnTo>
                        <a:pt x="909" y="317"/>
                      </a:lnTo>
                      <a:cubicBezTo>
                        <a:pt x="909" y="299"/>
                        <a:pt x="925" y="283"/>
                        <a:pt x="944" y="283"/>
                      </a:cubicBezTo>
                      <a:lnTo>
                        <a:pt x="1169" y="283"/>
                      </a:lnTo>
                      <a:cubicBezTo>
                        <a:pt x="1187" y="283"/>
                        <a:pt x="1203" y="299"/>
                        <a:pt x="1203" y="317"/>
                      </a:cubicBezTo>
                      <a:lnTo>
                        <a:pt x="1203" y="4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5F5F5F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C64781B5-970E-4B66-849C-D327899878CF}"/>
                </a:ext>
              </a:extLst>
            </p:cNvPr>
            <p:cNvSpPr/>
            <p:nvPr/>
          </p:nvSpPr>
          <p:spPr>
            <a:xfrm>
              <a:off x="1247751" y="2034515"/>
              <a:ext cx="1363376" cy="2321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5F5F5F"/>
                  </a:solidFill>
                  <a:effectLst/>
                  <a:uLnTx/>
                  <a:uFillTx/>
                  <a:latin typeface="Arial" charset="0"/>
                  <a:ea typeface="Arial" charset="0"/>
                  <a:cs typeface="Arial" charset="0"/>
                </a:rPr>
                <a:t>mouraria</a:t>
              </a:r>
              <a:endPara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Arial" charset="0"/>
                <a:ea typeface="Arial" charset="0"/>
                <a:cs typeface="Arial" charset="0"/>
              </a:endParaRPr>
            </a:p>
          </p:txBody>
        </p:sp>
      </p:grpSp>
      <p:sp>
        <p:nvSpPr>
          <p:cNvPr id="175" name="Rectangle 174">
            <a:extLst>
              <a:ext uri="{FF2B5EF4-FFF2-40B4-BE49-F238E27FC236}">
                <a16:creationId xmlns:a16="http://schemas.microsoft.com/office/drawing/2014/main" id="{7DE84593-068D-4D35-9149-07D49828DCEE}"/>
              </a:ext>
            </a:extLst>
          </p:cNvPr>
          <p:cNvSpPr/>
          <p:nvPr/>
        </p:nvSpPr>
        <p:spPr>
          <a:xfrm>
            <a:off x="9531162" y="3974315"/>
            <a:ext cx="902524" cy="1143491"/>
          </a:xfrm>
          <a:prstGeom prst="rect">
            <a:avLst/>
          </a:prstGeom>
          <a:noFill/>
          <a:ln w="19050" cap="flat" cmpd="sng" algn="ctr">
            <a:solidFill>
              <a:srgbClr val="FF7700"/>
            </a:solidFill>
            <a:prstDash val="sysDash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77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subnet –priv2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77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10.1.5.0/24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44E0E29D-E83B-4215-8540-3FBDF71ABEA6}"/>
              </a:ext>
            </a:extLst>
          </p:cNvPr>
          <p:cNvSpPr txBox="1"/>
          <p:nvPr/>
        </p:nvSpPr>
        <p:spPr>
          <a:xfrm rot="16200000">
            <a:off x="9323723" y="4637722"/>
            <a:ext cx="680872" cy="215445"/>
          </a:xfrm>
          <a:prstGeom prst="rect">
            <a:avLst/>
          </a:prstGeom>
          <a:noFill/>
        </p:spPr>
        <p:txBody>
          <a:bodyPr wrap="none" lIns="0" tIns="0" rIns="0" bIns="0" rtlCol="0" anchor="t">
            <a:noAutofit/>
          </a:bodyPr>
          <a:lstStyle/>
          <a:p>
            <a:pPr marL="0" marR="0" lvl="0" indent="0" algn="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</a:rPr>
              <a:t>Database</a:t>
            </a:r>
          </a:p>
        </p:txBody>
      </p:sp>
      <p:grpSp>
        <p:nvGrpSpPr>
          <p:cNvPr id="177" name="Group 176">
            <a:extLst>
              <a:ext uri="{FF2B5EF4-FFF2-40B4-BE49-F238E27FC236}">
                <a16:creationId xmlns:a16="http://schemas.microsoft.com/office/drawing/2014/main" id="{C81AB84E-9E04-444A-BCF8-22E88ACDF3E8}"/>
              </a:ext>
            </a:extLst>
          </p:cNvPr>
          <p:cNvGrpSpPr/>
          <p:nvPr/>
        </p:nvGrpSpPr>
        <p:grpSpPr>
          <a:xfrm>
            <a:off x="9354692" y="4282841"/>
            <a:ext cx="1265248" cy="749807"/>
            <a:chOff x="1247751" y="1458708"/>
            <a:chExt cx="1363376" cy="807960"/>
          </a:xfrm>
        </p:grpSpPr>
        <p:grpSp>
          <p:nvGrpSpPr>
            <p:cNvPr id="178" name="Group 177">
              <a:extLst>
                <a:ext uri="{FF2B5EF4-FFF2-40B4-BE49-F238E27FC236}">
                  <a16:creationId xmlns:a16="http://schemas.microsoft.com/office/drawing/2014/main" id="{4F0C4F51-1E4F-4EF8-B157-6FFC64BE46E5}"/>
                </a:ext>
              </a:extLst>
            </p:cNvPr>
            <p:cNvGrpSpPr/>
            <p:nvPr/>
          </p:nvGrpSpPr>
          <p:grpSpPr>
            <a:xfrm>
              <a:off x="1646655" y="1458708"/>
              <a:ext cx="582945" cy="635162"/>
              <a:chOff x="1646655" y="1758788"/>
              <a:chExt cx="582945" cy="635162"/>
            </a:xfrm>
          </p:grpSpPr>
          <p:sp>
            <p:nvSpPr>
              <p:cNvPr id="180" name="Rectangle 179">
                <a:extLst>
                  <a:ext uri="{FF2B5EF4-FFF2-40B4-BE49-F238E27FC236}">
                    <a16:creationId xmlns:a16="http://schemas.microsoft.com/office/drawing/2014/main" id="{EABCEF75-5542-4E8D-839E-F0AE95035A5D}"/>
                  </a:ext>
                </a:extLst>
              </p:cNvPr>
              <p:cNvSpPr/>
              <p:nvPr/>
            </p:nvSpPr>
            <p:spPr>
              <a:xfrm>
                <a:off x="1646655" y="1758788"/>
                <a:ext cx="582945" cy="635162"/>
              </a:xfrm>
              <a:prstGeom prst="rect">
                <a:avLst/>
              </a:prstGeom>
              <a:noFill/>
              <a:ln w="1905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181" name="Group 180">
                <a:extLst>
                  <a:ext uri="{FF2B5EF4-FFF2-40B4-BE49-F238E27FC236}">
                    <a16:creationId xmlns:a16="http://schemas.microsoft.com/office/drawing/2014/main" id="{739AC2D5-67C2-4662-BE3C-A18C8D894836}"/>
                  </a:ext>
                </a:extLst>
              </p:cNvPr>
              <p:cNvGrpSpPr/>
              <p:nvPr/>
            </p:nvGrpSpPr>
            <p:grpSpPr>
              <a:xfrm>
                <a:off x="1718972" y="1844483"/>
                <a:ext cx="426432" cy="464483"/>
                <a:chOff x="3690938" y="2987675"/>
                <a:chExt cx="515937" cy="561975"/>
              </a:xfrm>
              <a:solidFill>
                <a:srgbClr val="5F5F5F"/>
              </a:solidFill>
            </p:grpSpPr>
            <p:sp>
              <p:nvSpPr>
                <p:cNvPr id="182" name="Freeform 70">
                  <a:extLst>
                    <a:ext uri="{FF2B5EF4-FFF2-40B4-BE49-F238E27FC236}">
                      <a16:creationId xmlns:a16="http://schemas.microsoft.com/office/drawing/2014/main" id="{7593E2F1-6CBF-4095-919C-AF4EC315C18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062413" y="3379788"/>
                  <a:ext cx="34925" cy="34925"/>
                </a:xfrm>
                <a:custGeom>
                  <a:avLst/>
                  <a:gdLst>
                    <a:gd name="T0" fmla="*/ 47 w 95"/>
                    <a:gd name="T1" fmla="*/ 94 h 95"/>
                    <a:gd name="T2" fmla="*/ 94 w 95"/>
                    <a:gd name="T3" fmla="*/ 47 h 95"/>
                    <a:gd name="T4" fmla="*/ 47 w 95"/>
                    <a:gd name="T5" fmla="*/ 0 h 95"/>
                    <a:gd name="T6" fmla="*/ 0 w 95"/>
                    <a:gd name="T7" fmla="*/ 47 h 95"/>
                    <a:gd name="T8" fmla="*/ 47 w 95"/>
                    <a:gd name="T9" fmla="*/ 94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5" h="95">
                      <a:moveTo>
                        <a:pt x="47" y="94"/>
                      </a:moveTo>
                      <a:cubicBezTo>
                        <a:pt x="73" y="94"/>
                        <a:pt x="94" y="73"/>
                        <a:pt x="94" y="47"/>
                      </a:cubicBezTo>
                      <a:cubicBezTo>
                        <a:pt x="94" y="21"/>
                        <a:pt x="73" y="0"/>
                        <a:pt x="47" y="0"/>
                      </a:cubicBezTo>
                      <a:cubicBezTo>
                        <a:pt x="21" y="0"/>
                        <a:pt x="0" y="21"/>
                        <a:pt x="0" y="47"/>
                      </a:cubicBezTo>
                      <a:cubicBezTo>
                        <a:pt x="0" y="73"/>
                        <a:pt x="21" y="94"/>
                        <a:pt x="47" y="94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5F5F5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83" name="Freeform 71">
                  <a:extLst>
                    <a:ext uri="{FF2B5EF4-FFF2-40B4-BE49-F238E27FC236}">
                      <a16:creationId xmlns:a16="http://schemas.microsoft.com/office/drawing/2014/main" id="{7AF01FA0-60CB-4E77-B771-94D080D9577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690938" y="2987675"/>
                  <a:ext cx="515937" cy="561975"/>
                </a:xfrm>
                <a:custGeom>
                  <a:avLst/>
                  <a:gdLst>
                    <a:gd name="T0" fmla="*/ 78 w 1432"/>
                    <a:gd name="T1" fmla="*/ 0 h 1563"/>
                    <a:gd name="T2" fmla="*/ 0 w 1432"/>
                    <a:gd name="T3" fmla="*/ 1484 h 1563"/>
                    <a:gd name="T4" fmla="*/ 1350 w 1432"/>
                    <a:gd name="T5" fmla="*/ 1562 h 1563"/>
                    <a:gd name="T6" fmla="*/ 1429 w 1432"/>
                    <a:gd name="T7" fmla="*/ 79 h 1563"/>
                    <a:gd name="T8" fmla="*/ 569 w 1432"/>
                    <a:gd name="T9" fmla="*/ 412 h 1563"/>
                    <a:gd name="T10" fmla="*/ 569 w 1432"/>
                    <a:gd name="T11" fmla="*/ 317 h 1563"/>
                    <a:gd name="T12" fmla="*/ 828 w 1432"/>
                    <a:gd name="T13" fmla="*/ 283 h 1563"/>
                    <a:gd name="T14" fmla="*/ 862 w 1432"/>
                    <a:gd name="T15" fmla="*/ 401 h 1563"/>
                    <a:gd name="T16" fmla="*/ 862 w 1432"/>
                    <a:gd name="T17" fmla="*/ 545 h 1563"/>
                    <a:gd name="T18" fmla="*/ 603 w 1432"/>
                    <a:gd name="T19" fmla="*/ 579 h 1563"/>
                    <a:gd name="T20" fmla="*/ 569 w 1432"/>
                    <a:gd name="T21" fmla="*/ 412 h 1563"/>
                    <a:gd name="T22" fmla="*/ 569 w 1432"/>
                    <a:gd name="T23" fmla="*/ 755 h 1563"/>
                    <a:gd name="T24" fmla="*/ 603 w 1432"/>
                    <a:gd name="T25" fmla="*/ 637 h 1563"/>
                    <a:gd name="T26" fmla="*/ 862 w 1432"/>
                    <a:gd name="T27" fmla="*/ 671 h 1563"/>
                    <a:gd name="T28" fmla="*/ 862 w 1432"/>
                    <a:gd name="T29" fmla="*/ 765 h 1563"/>
                    <a:gd name="T30" fmla="*/ 828 w 1432"/>
                    <a:gd name="T31" fmla="*/ 933 h 1563"/>
                    <a:gd name="T32" fmla="*/ 569 w 1432"/>
                    <a:gd name="T33" fmla="*/ 899 h 1563"/>
                    <a:gd name="T34" fmla="*/ 225 w 1432"/>
                    <a:gd name="T35" fmla="*/ 412 h 1563"/>
                    <a:gd name="T36" fmla="*/ 225 w 1432"/>
                    <a:gd name="T37" fmla="*/ 317 h 1563"/>
                    <a:gd name="T38" fmla="*/ 485 w 1432"/>
                    <a:gd name="T39" fmla="*/ 283 h 1563"/>
                    <a:gd name="T40" fmla="*/ 519 w 1432"/>
                    <a:gd name="T41" fmla="*/ 401 h 1563"/>
                    <a:gd name="T42" fmla="*/ 519 w 1432"/>
                    <a:gd name="T43" fmla="*/ 545 h 1563"/>
                    <a:gd name="T44" fmla="*/ 259 w 1432"/>
                    <a:gd name="T45" fmla="*/ 579 h 1563"/>
                    <a:gd name="T46" fmla="*/ 225 w 1432"/>
                    <a:gd name="T47" fmla="*/ 412 h 1563"/>
                    <a:gd name="T48" fmla="*/ 225 w 1432"/>
                    <a:gd name="T49" fmla="*/ 755 h 1563"/>
                    <a:gd name="T50" fmla="*/ 259 w 1432"/>
                    <a:gd name="T51" fmla="*/ 637 h 1563"/>
                    <a:gd name="T52" fmla="*/ 519 w 1432"/>
                    <a:gd name="T53" fmla="*/ 671 h 1563"/>
                    <a:gd name="T54" fmla="*/ 519 w 1432"/>
                    <a:gd name="T55" fmla="*/ 765 h 1563"/>
                    <a:gd name="T56" fmla="*/ 485 w 1432"/>
                    <a:gd name="T57" fmla="*/ 933 h 1563"/>
                    <a:gd name="T58" fmla="*/ 225 w 1432"/>
                    <a:gd name="T59" fmla="*/ 899 h 1563"/>
                    <a:gd name="T60" fmla="*/ 1158 w 1432"/>
                    <a:gd name="T61" fmla="*/ 1282 h 1563"/>
                    <a:gd name="T62" fmla="*/ 225 w 1432"/>
                    <a:gd name="T63" fmla="*/ 1237 h 1563"/>
                    <a:gd name="T64" fmla="*/ 1203 w 1432"/>
                    <a:gd name="T65" fmla="*/ 991 h 1563"/>
                    <a:gd name="T66" fmla="*/ 1158 w 1432"/>
                    <a:gd name="T67" fmla="*/ 1282 h 1563"/>
                    <a:gd name="T68" fmla="*/ 1203 w 1432"/>
                    <a:gd name="T69" fmla="*/ 765 h 1563"/>
                    <a:gd name="T70" fmla="*/ 1169 w 1432"/>
                    <a:gd name="T71" fmla="*/ 933 h 1563"/>
                    <a:gd name="T72" fmla="*/ 909 w 1432"/>
                    <a:gd name="T73" fmla="*/ 899 h 1563"/>
                    <a:gd name="T74" fmla="*/ 909 w 1432"/>
                    <a:gd name="T75" fmla="*/ 755 h 1563"/>
                    <a:gd name="T76" fmla="*/ 944 w 1432"/>
                    <a:gd name="T77" fmla="*/ 637 h 1563"/>
                    <a:gd name="T78" fmla="*/ 1203 w 1432"/>
                    <a:gd name="T79" fmla="*/ 671 h 1563"/>
                    <a:gd name="T80" fmla="*/ 1203 w 1432"/>
                    <a:gd name="T81" fmla="*/ 401 h 1563"/>
                    <a:gd name="T82" fmla="*/ 1203 w 1432"/>
                    <a:gd name="T83" fmla="*/ 545 h 1563"/>
                    <a:gd name="T84" fmla="*/ 944 w 1432"/>
                    <a:gd name="T85" fmla="*/ 579 h 1563"/>
                    <a:gd name="T86" fmla="*/ 909 w 1432"/>
                    <a:gd name="T87" fmla="*/ 412 h 1563"/>
                    <a:gd name="T88" fmla="*/ 909 w 1432"/>
                    <a:gd name="T89" fmla="*/ 317 h 1563"/>
                    <a:gd name="T90" fmla="*/ 1169 w 1432"/>
                    <a:gd name="T91" fmla="*/ 283 h 1563"/>
                    <a:gd name="T92" fmla="*/ 1203 w 1432"/>
                    <a:gd name="T93" fmla="*/ 401 h 15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432" h="1563">
                      <a:moveTo>
                        <a:pt x="1350" y="0"/>
                      </a:moveTo>
                      <a:lnTo>
                        <a:pt x="78" y="0"/>
                      </a:lnTo>
                      <a:cubicBezTo>
                        <a:pt x="34" y="0"/>
                        <a:pt x="0" y="34"/>
                        <a:pt x="0" y="79"/>
                      </a:cubicBezTo>
                      <a:lnTo>
                        <a:pt x="0" y="1484"/>
                      </a:lnTo>
                      <a:cubicBezTo>
                        <a:pt x="0" y="1528"/>
                        <a:pt x="36" y="1562"/>
                        <a:pt x="78" y="1562"/>
                      </a:cubicBezTo>
                      <a:lnTo>
                        <a:pt x="1350" y="1562"/>
                      </a:lnTo>
                      <a:cubicBezTo>
                        <a:pt x="1394" y="1562"/>
                        <a:pt x="1429" y="1528"/>
                        <a:pt x="1429" y="1484"/>
                      </a:cubicBezTo>
                      <a:lnTo>
                        <a:pt x="1429" y="79"/>
                      </a:lnTo>
                      <a:cubicBezTo>
                        <a:pt x="1431" y="37"/>
                        <a:pt x="1394" y="0"/>
                        <a:pt x="1350" y="0"/>
                      </a:cubicBezTo>
                      <a:close/>
                      <a:moveTo>
                        <a:pt x="569" y="412"/>
                      </a:moveTo>
                      <a:lnTo>
                        <a:pt x="569" y="401"/>
                      </a:lnTo>
                      <a:lnTo>
                        <a:pt x="569" y="317"/>
                      </a:lnTo>
                      <a:cubicBezTo>
                        <a:pt x="569" y="299"/>
                        <a:pt x="584" y="283"/>
                        <a:pt x="603" y="283"/>
                      </a:cubicBezTo>
                      <a:lnTo>
                        <a:pt x="828" y="283"/>
                      </a:lnTo>
                      <a:cubicBezTo>
                        <a:pt x="847" y="283"/>
                        <a:pt x="862" y="299"/>
                        <a:pt x="862" y="317"/>
                      </a:cubicBezTo>
                      <a:lnTo>
                        <a:pt x="862" y="401"/>
                      </a:lnTo>
                      <a:lnTo>
                        <a:pt x="862" y="412"/>
                      </a:lnTo>
                      <a:lnTo>
                        <a:pt x="862" y="545"/>
                      </a:lnTo>
                      <a:cubicBezTo>
                        <a:pt x="862" y="564"/>
                        <a:pt x="847" y="579"/>
                        <a:pt x="828" y="579"/>
                      </a:cubicBezTo>
                      <a:lnTo>
                        <a:pt x="603" y="579"/>
                      </a:lnTo>
                      <a:cubicBezTo>
                        <a:pt x="584" y="579"/>
                        <a:pt x="569" y="564"/>
                        <a:pt x="569" y="545"/>
                      </a:cubicBezTo>
                      <a:lnTo>
                        <a:pt x="569" y="412"/>
                      </a:lnTo>
                      <a:close/>
                      <a:moveTo>
                        <a:pt x="569" y="765"/>
                      </a:moveTo>
                      <a:lnTo>
                        <a:pt x="569" y="755"/>
                      </a:lnTo>
                      <a:lnTo>
                        <a:pt x="569" y="671"/>
                      </a:lnTo>
                      <a:cubicBezTo>
                        <a:pt x="569" y="653"/>
                        <a:pt x="584" y="637"/>
                        <a:pt x="603" y="637"/>
                      </a:cubicBezTo>
                      <a:lnTo>
                        <a:pt x="828" y="637"/>
                      </a:lnTo>
                      <a:cubicBezTo>
                        <a:pt x="847" y="637"/>
                        <a:pt x="862" y="653"/>
                        <a:pt x="862" y="671"/>
                      </a:cubicBezTo>
                      <a:lnTo>
                        <a:pt x="862" y="755"/>
                      </a:lnTo>
                      <a:lnTo>
                        <a:pt x="862" y="765"/>
                      </a:lnTo>
                      <a:lnTo>
                        <a:pt x="862" y="899"/>
                      </a:lnTo>
                      <a:cubicBezTo>
                        <a:pt x="862" y="918"/>
                        <a:pt x="847" y="933"/>
                        <a:pt x="828" y="933"/>
                      </a:cubicBezTo>
                      <a:lnTo>
                        <a:pt x="603" y="933"/>
                      </a:lnTo>
                      <a:cubicBezTo>
                        <a:pt x="584" y="933"/>
                        <a:pt x="569" y="918"/>
                        <a:pt x="569" y="899"/>
                      </a:cubicBezTo>
                      <a:lnTo>
                        <a:pt x="569" y="765"/>
                      </a:lnTo>
                      <a:close/>
                      <a:moveTo>
                        <a:pt x="225" y="412"/>
                      </a:moveTo>
                      <a:lnTo>
                        <a:pt x="225" y="401"/>
                      </a:lnTo>
                      <a:lnTo>
                        <a:pt x="225" y="317"/>
                      </a:lnTo>
                      <a:cubicBezTo>
                        <a:pt x="225" y="299"/>
                        <a:pt x="241" y="283"/>
                        <a:pt x="259" y="283"/>
                      </a:cubicBezTo>
                      <a:lnTo>
                        <a:pt x="485" y="283"/>
                      </a:lnTo>
                      <a:cubicBezTo>
                        <a:pt x="503" y="283"/>
                        <a:pt x="519" y="299"/>
                        <a:pt x="519" y="317"/>
                      </a:cubicBezTo>
                      <a:lnTo>
                        <a:pt x="519" y="401"/>
                      </a:lnTo>
                      <a:lnTo>
                        <a:pt x="519" y="412"/>
                      </a:lnTo>
                      <a:lnTo>
                        <a:pt x="519" y="545"/>
                      </a:lnTo>
                      <a:cubicBezTo>
                        <a:pt x="519" y="564"/>
                        <a:pt x="503" y="579"/>
                        <a:pt x="485" y="579"/>
                      </a:cubicBezTo>
                      <a:lnTo>
                        <a:pt x="259" y="579"/>
                      </a:lnTo>
                      <a:cubicBezTo>
                        <a:pt x="241" y="579"/>
                        <a:pt x="225" y="564"/>
                        <a:pt x="225" y="545"/>
                      </a:cubicBezTo>
                      <a:lnTo>
                        <a:pt x="225" y="412"/>
                      </a:lnTo>
                      <a:close/>
                      <a:moveTo>
                        <a:pt x="225" y="765"/>
                      </a:moveTo>
                      <a:lnTo>
                        <a:pt x="225" y="755"/>
                      </a:lnTo>
                      <a:lnTo>
                        <a:pt x="225" y="671"/>
                      </a:lnTo>
                      <a:cubicBezTo>
                        <a:pt x="225" y="653"/>
                        <a:pt x="241" y="637"/>
                        <a:pt x="259" y="637"/>
                      </a:cubicBezTo>
                      <a:lnTo>
                        <a:pt x="485" y="637"/>
                      </a:lnTo>
                      <a:cubicBezTo>
                        <a:pt x="503" y="637"/>
                        <a:pt x="519" y="653"/>
                        <a:pt x="519" y="671"/>
                      </a:cubicBezTo>
                      <a:lnTo>
                        <a:pt x="519" y="755"/>
                      </a:lnTo>
                      <a:lnTo>
                        <a:pt x="519" y="765"/>
                      </a:lnTo>
                      <a:lnTo>
                        <a:pt x="519" y="899"/>
                      </a:lnTo>
                      <a:cubicBezTo>
                        <a:pt x="519" y="918"/>
                        <a:pt x="503" y="933"/>
                        <a:pt x="485" y="933"/>
                      </a:cubicBezTo>
                      <a:lnTo>
                        <a:pt x="259" y="933"/>
                      </a:lnTo>
                      <a:cubicBezTo>
                        <a:pt x="241" y="933"/>
                        <a:pt x="225" y="918"/>
                        <a:pt x="225" y="899"/>
                      </a:cubicBezTo>
                      <a:lnTo>
                        <a:pt x="225" y="765"/>
                      </a:lnTo>
                      <a:close/>
                      <a:moveTo>
                        <a:pt x="1158" y="1282"/>
                      </a:moveTo>
                      <a:lnTo>
                        <a:pt x="270" y="1282"/>
                      </a:lnTo>
                      <a:cubicBezTo>
                        <a:pt x="246" y="1282"/>
                        <a:pt x="225" y="1261"/>
                        <a:pt x="225" y="1237"/>
                      </a:cubicBezTo>
                      <a:lnTo>
                        <a:pt x="225" y="991"/>
                      </a:lnTo>
                      <a:lnTo>
                        <a:pt x="1203" y="991"/>
                      </a:lnTo>
                      <a:lnTo>
                        <a:pt x="1203" y="1237"/>
                      </a:lnTo>
                      <a:cubicBezTo>
                        <a:pt x="1203" y="1261"/>
                        <a:pt x="1182" y="1282"/>
                        <a:pt x="1158" y="1282"/>
                      </a:cubicBezTo>
                      <a:close/>
                      <a:moveTo>
                        <a:pt x="1203" y="755"/>
                      </a:moveTo>
                      <a:lnTo>
                        <a:pt x="1203" y="765"/>
                      </a:lnTo>
                      <a:lnTo>
                        <a:pt x="1203" y="899"/>
                      </a:lnTo>
                      <a:cubicBezTo>
                        <a:pt x="1203" y="918"/>
                        <a:pt x="1187" y="933"/>
                        <a:pt x="1169" y="933"/>
                      </a:cubicBezTo>
                      <a:lnTo>
                        <a:pt x="944" y="933"/>
                      </a:lnTo>
                      <a:cubicBezTo>
                        <a:pt x="925" y="933"/>
                        <a:pt x="909" y="918"/>
                        <a:pt x="909" y="899"/>
                      </a:cubicBezTo>
                      <a:lnTo>
                        <a:pt x="909" y="765"/>
                      </a:lnTo>
                      <a:lnTo>
                        <a:pt x="909" y="755"/>
                      </a:lnTo>
                      <a:lnTo>
                        <a:pt x="909" y="671"/>
                      </a:lnTo>
                      <a:cubicBezTo>
                        <a:pt x="909" y="653"/>
                        <a:pt x="925" y="637"/>
                        <a:pt x="944" y="637"/>
                      </a:cubicBezTo>
                      <a:lnTo>
                        <a:pt x="1169" y="637"/>
                      </a:lnTo>
                      <a:cubicBezTo>
                        <a:pt x="1187" y="637"/>
                        <a:pt x="1203" y="653"/>
                        <a:pt x="1203" y="671"/>
                      </a:cubicBezTo>
                      <a:lnTo>
                        <a:pt x="1203" y="755"/>
                      </a:lnTo>
                      <a:close/>
                      <a:moveTo>
                        <a:pt x="1203" y="401"/>
                      </a:moveTo>
                      <a:lnTo>
                        <a:pt x="1203" y="412"/>
                      </a:lnTo>
                      <a:lnTo>
                        <a:pt x="1203" y="545"/>
                      </a:lnTo>
                      <a:cubicBezTo>
                        <a:pt x="1203" y="564"/>
                        <a:pt x="1187" y="579"/>
                        <a:pt x="1169" y="579"/>
                      </a:cubicBezTo>
                      <a:lnTo>
                        <a:pt x="944" y="579"/>
                      </a:lnTo>
                      <a:cubicBezTo>
                        <a:pt x="925" y="579"/>
                        <a:pt x="909" y="564"/>
                        <a:pt x="909" y="545"/>
                      </a:cubicBezTo>
                      <a:lnTo>
                        <a:pt x="909" y="412"/>
                      </a:lnTo>
                      <a:lnTo>
                        <a:pt x="909" y="401"/>
                      </a:lnTo>
                      <a:lnTo>
                        <a:pt x="909" y="317"/>
                      </a:lnTo>
                      <a:cubicBezTo>
                        <a:pt x="909" y="299"/>
                        <a:pt x="925" y="283"/>
                        <a:pt x="944" y="283"/>
                      </a:cubicBezTo>
                      <a:lnTo>
                        <a:pt x="1169" y="283"/>
                      </a:lnTo>
                      <a:cubicBezTo>
                        <a:pt x="1187" y="283"/>
                        <a:pt x="1203" y="299"/>
                        <a:pt x="1203" y="317"/>
                      </a:cubicBezTo>
                      <a:lnTo>
                        <a:pt x="1203" y="4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5F5F5F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9CDA98C3-4D46-4A31-A5AE-7D5A0C5538F7}"/>
                </a:ext>
              </a:extLst>
            </p:cNvPr>
            <p:cNvSpPr/>
            <p:nvPr/>
          </p:nvSpPr>
          <p:spPr>
            <a:xfrm>
              <a:off x="1247751" y="2034515"/>
              <a:ext cx="1363376" cy="2321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5F5F5F"/>
                  </a:solidFill>
                  <a:effectLst/>
                  <a:uLnTx/>
                  <a:uFillTx/>
                  <a:latin typeface="Arial" charset="0"/>
                  <a:ea typeface="Arial" charset="0"/>
                  <a:cs typeface="Arial" charset="0"/>
                </a:rPr>
                <a:t>luz</a:t>
              </a:r>
            </a:p>
          </p:txBody>
        </p:sp>
      </p:grpSp>
      <p:grpSp>
        <p:nvGrpSpPr>
          <p:cNvPr id="184" name="Group 183">
            <a:extLst>
              <a:ext uri="{FF2B5EF4-FFF2-40B4-BE49-F238E27FC236}">
                <a16:creationId xmlns:a16="http://schemas.microsoft.com/office/drawing/2014/main" id="{E1B461BB-B70A-4296-81B4-751D82BDFD72}"/>
              </a:ext>
            </a:extLst>
          </p:cNvPr>
          <p:cNvGrpSpPr/>
          <p:nvPr/>
        </p:nvGrpSpPr>
        <p:grpSpPr>
          <a:xfrm>
            <a:off x="6875841" y="2236869"/>
            <a:ext cx="650156" cy="741742"/>
            <a:chOff x="2208750" y="1552899"/>
            <a:chExt cx="805942" cy="919474"/>
          </a:xfrm>
        </p:grpSpPr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70B6C5D1-35BE-4C1C-9567-95C5CA0079F7}"/>
                </a:ext>
              </a:extLst>
            </p:cNvPr>
            <p:cNvSpPr/>
            <p:nvPr/>
          </p:nvSpPr>
          <p:spPr>
            <a:xfrm>
              <a:off x="2322446" y="1590682"/>
              <a:ext cx="602076" cy="881691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186" name="Group 185">
              <a:extLst>
                <a:ext uri="{FF2B5EF4-FFF2-40B4-BE49-F238E27FC236}">
                  <a16:creationId xmlns:a16="http://schemas.microsoft.com/office/drawing/2014/main" id="{337189DB-ABAA-4455-A8C4-10DC03DBDE49}"/>
                </a:ext>
              </a:extLst>
            </p:cNvPr>
            <p:cNvGrpSpPr/>
            <p:nvPr/>
          </p:nvGrpSpPr>
          <p:grpSpPr>
            <a:xfrm>
              <a:off x="2208750" y="1552899"/>
              <a:ext cx="805942" cy="881691"/>
              <a:chOff x="1526467" y="2625219"/>
              <a:chExt cx="805942" cy="881691"/>
            </a:xfrm>
          </p:grpSpPr>
          <p:grpSp>
            <p:nvGrpSpPr>
              <p:cNvPr id="187" name="Group 186">
                <a:extLst>
                  <a:ext uri="{FF2B5EF4-FFF2-40B4-BE49-F238E27FC236}">
                    <a16:creationId xmlns:a16="http://schemas.microsoft.com/office/drawing/2014/main" id="{835FF0E5-0CC3-4EAA-8B3E-BCC0926F08E4}"/>
                  </a:ext>
                </a:extLst>
              </p:cNvPr>
              <p:cNvGrpSpPr/>
              <p:nvPr/>
            </p:nvGrpSpPr>
            <p:grpSpPr>
              <a:xfrm>
                <a:off x="1604613" y="2625219"/>
                <a:ext cx="667030" cy="635162"/>
                <a:chOff x="1604613" y="2882206"/>
                <a:chExt cx="667030" cy="635162"/>
              </a:xfrm>
            </p:grpSpPr>
            <p:sp>
              <p:nvSpPr>
                <p:cNvPr id="189" name="Rectangle 188">
                  <a:extLst>
                    <a:ext uri="{FF2B5EF4-FFF2-40B4-BE49-F238E27FC236}">
                      <a16:creationId xmlns:a16="http://schemas.microsoft.com/office/drawing/2014/main" id="{7FF590B4-075C-4210-966D-94A7A99CB1E7}"/>
                    </a:ext>
                  </a:extLst>
                </p:cNvPr>
                <p:cNvSpPr/>
                <p:nvPr/>
              </p:nvSpPr>
              <p:spPr>
                <a:xfrm>
                  <a:off x="1604613" y="2882206"/>
                  <a:ext cx="667030" cy="635162"/>
                </a:xfrm>
                <a:prstGeom prst="rect">
                  <a:avLst/>
                </a:prstGeom>
                <a:noFill/>
                <a:ln w="1905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grpSp>
              <p:nvGrpSpPr>
                <p:cNvPr id="190" name="Group 189">
                  <a:extLst>
                    <a:ext uri="{FF2B5EF4-FFF2-40B4-BE49-F238E27FC236}">
                      <a16:creationId xmlns:a16="http://schemas.microsoft.com/office/drawing/2014/main" id="{81A3D8B3-3ECF-4E2A-A164-3F1D9A518FE8}"/>
                    </a:ext>
                  </a:extLst>
                </p:cNvPr>
                <p:cNvGrpSpPr/>
                <p:nvPr/>
              </p:nvGrpSpPr>
              <p:grpSpPr>
                <a:xfrm>
                  <a:off x="1656521" y="2969368"/>
                  <a:ext cx="566827" cy="444801"/>
                  <a:chOff x="4667250" y="5094288"/>
                  <a:chExt cx="685800" cy="538162"/>
                </a:xfrm>
              </p:grpSpPr>
              <p:sp>
                <p:nvSpPr>
                  <p:cNvPr id="191" name="Freeform 53">
                    <a:extLst>
                      <a:ext uri="{FF2B5EF4-FFF2-40B4-BE49-F238E27FC236}">
                        <a16:creationId xmlns:a16="http://schemas.microsoft.com/office/drawing/2014/main" id="{99F47AFF-A50C-4007-858A-24D074E1B07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997450" y="5094288"/>
                    <a:ext cx="355600" cy="201612"/>
                  </a:xfrm>
                  <a:custGeom>
                    <a:avLst/>
                    <a:gdLst>
                      <a:gd name="T0" fmla="*/ 809 w 988"/>
                      <a:gd name="T1" fmla="*/ 199 h 559"/>
                      <a:gd name="T2" fmla="*/ 793 w 988"/>
                      <a:gd name="T3" fmla="*/ 199 h 559"/>
                      <a:gd name="T4" fmla="*/ 623 w 988"/>
                      <a:gd name="T5" fmla="*/ 76 h 559"/>
                      <a:gd name="T6" fmla="*/ 565 w 988"/>
                      <a:gd name="T7" fmla="*/ 86 h 559"/>
                      <a:gd name="T8" fmla="*/ 400 w 988"/>
                      <a:gd name="T9" fmla="*/ 0 h 559"/>
                      <a:gd name="T10" fmla="*/ 206 w 988"/>
                      <a:gd name="T11" fmla="*/ 154 h 559"/>
                      <a:gd name="T12" fmla="*/ 201 w 988"/>
                      <a:gd name="T13" fmla="*/ 154 h 559"/>
                      <a:gd name="T14" fmla="*/ 0 w 988"/>
                      <a:gd name="T15" fmla="*/ 356 h 559"/>
                      <a:gd name="T16" fmla="*/ 201 w 988"/>
                      <a:gd name="T17" fmla="*/ 558 h 559"/>
                      <a:gd name="T18" fmla="*/ 809 w 988"/>
                      <a:gd name="T19" fmla="*/ 558 h 559"/>
                      <a:gd name="T20" fmla="*/ 987 w 988"/>
                      <a:gd name="T21" fmla="*/ 380 h 559"/>
                      <a:gd name="T22" fmla="*/ 809 w 988"/>
                      <a:gd name="T23" fmla="*/ 199 h 5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88" h="559">
                        <a:moveTo>
                          <a:pt x="809" y="199"/>
                        </a:moveTo>
                        <a:cubicBezTo>
                          <a:pt x="803" y="199"/>
                          <a:pt x="798" y="199"/>
                          <a:pt x="793" y="199"/>
                        </a:cubicBezTo>
                        <a:cubicBezTo>
                          <a:pt x="769" y="128"/>
                          <a:pt x="704" y="76"/>
                          <a:pt x="623" y="76"/>
                        </a:cubicBezTo>
                        <a:cubicBezTo>
                          <a:pt x="602" y="76"/>
                          <a:pt x="583" y="78"/>
                          <a:pt x="565" y="86"/>
                        </a:cubicBezTo>
                        <a:cubicBezTo>
                          <a:pt x="528" y="34"/>
                          <a:pt x="468" y="0"/>
                          <a:pt x="400" y="0"/>
                        </a:cubicBezTo>
                        <a:cubicBezTo>
                          <a:pt x="305" y="0"/>
                          <a:pt x="227" y="65"/>
                          <a:pt x="206" y="154"/>
                        </a:cubicBezTo>
                        <a:cubicBezTo>
                          <a:pt x="203" y="154"/>
                          <a:pt x="203" y="154"/>
                          <a:pt x="201" y="154"/>
                        </a:cubicBezTo>
                        <a:cubicBezTo>
                          <a:pt x="90" y="154"/>
                          <a:pt x="0" y="244"/>
                          <a:pt x="0" y="356"/>
                        </a:cubicBezTo>
                        <a:cubicBezTo>
                          <a:pt x="0" y="469"/>
                          <a:pt x="88" y="558"/>
                          <a:pt x="201" y="558"/>
                        </a:cubicBezTo>
                        <a:lnTo>
                          <a:pt x="809" y="558"/>
                        </a:lnTo>
                        <a:cubicBezTo>
                          <a:pt x="906" y="558"/>
                          <a:pt x="987" y="480"/>
                          <a:pt x="987" y="380"/>
                        </a:cubicBezTo>
                        <a:cubicBezTo>
                          <a:pt x="987" y="278"/>
                          <a:pt x="906" y="199"/>
                          <a:pt x="809" y="199"/>
                        </a:cubicBezTo>
                      </a:path>
                    </a:pathLst>
                  </a:custGeom>
                  <a:solidFill>
                    <a:srgbClr val="F8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5F5F5F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192" name="Freeform 54">
                    <a:extLst>
                      <a:ext uri="{FF2B5EF4-FFF2-40B4-BE49-F238E27FC236}">
                        <a16:creationId xmlns:a16="http://schemas.microsoft.com/office/drawing/2014/main" id="{87DC877B-E360-4F14-8A1C-2071B36CDBF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918075" y="5287963"/>
                    <a:ext cx="127000" cy="112712"/>
                  </a:xfrm>
                  <a:custGeom>
                    <a:avLst/>
                    <a:gdLst>
                      <a:gd name="T0" fmla="*/ 48 w 354"/>
                      <a:gd name="T1" fmla="*/ 314 h 315"/>
                      <a:gd name="T2" fmla="*/ 0 w 354"/>
                      <a:gd name="T3" fmla="*/ 259 h 315"/>
                      <a:gd name="T4" fmla="*/ 45 w 354"/>
                      <a:gd name="T5" fmla="*/ 223 h 315"/>
                      <a:gd name="T6" fmla="*/ 92 w 354"/>
                      <a:gd name="T7" fmla="*/ 278 h 315"/>
                      <a:gd name="T8" fmla="*/ 48 w 354"/>
                      <a:gd name="T9" fmla="*/ 314 h 315"/>
                      <a:gd name="T10" fmla="*/ 134 w 354"/>
                      <a:gd name="T11" fmla="*/ 241 h 315"/>
                      <a:gd name="T12" fmla="*/ 87 w 354"/>
                      <a:gd name="T13" fmla="*/ 186 h 315"/>
                      <a:gd name="T14" fmla="*/ 132 w 354"/>
                      <a:gd name="T15" fmla="*/ 149 h 315"/>
                      <a:gd name="T16" fmla="*/ 179 w 354"/>
                      <a:gd name="T17" fmla="*/ 204 h 315"/>
                      <a:gd name="T18" fmla="*/ 134 w 354"/>
                      <a:gd name="T19" fmla="*/ 241 h 315"/>
                      <a:gd name="T20" fmla="*/ 223 w 354"/>
                      <a:gd name="T21" fmla="*/ 165 h 315"/>
                      <a:gd name="T22" fmla="*/ 176 w 354"/>
                      <a:gd name="T23" fmla="*/ 110 h 315"/>
                      <a:gd name="T24" fmla="*/ 221 w 354"/>
                      <a:gd name="T25" fmla="*/ 73 h 315"/>
                      <a:gd name="T26" fmla="*/ 267 w 354"/>
                      <a:gd name="T27" fmla="*/ 128 h 315"/>
                      <a:gd name="T28" fmla="*/ 223 w 354"/>
                      <a:gd name="T29" fmla="*/ 165 h 315"/>
                      <a:gd name="T30" fmla="*/ 309 w 354"/>
                      <a:gd name="T31" fmla="*/ 92 h 315"/>
                      <a:gd name="T32" fmla="*/ 262 w 354"/>
                      <a:gd name="T33" fmla="*/ 37 h 315"/>
                      <a:gd name="T34" fmla="*/ 306 w 354"/>
                      <a:gd name="T35" fmla="*/ 0 h 315"/>
                      <a:gd name="T36" fmla="*/ 353 w 354"/>
                      <a:gd name="T37" fmla="*/ 55 h 315"/>
                      <a:gd name="T38" fmla="*/ 309 w 354"/>
                      <a:gd name="T39" fmla="*/ 92 h 3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354" h="315">
                        <a:moveTo>
                          <a:pt x="48" y="314"/>
                        </a:moveTo>
                        <a:lnTo>
                          <a:pt x="0" y="259"/>
                        </a:lnTo>
                        <a:lnTo>
                          <a:pt x="45" y="223"/>
                        </a:lnTo>
                        <a:lnTo>
                          <a:pt x="92" y="278"/>
                        </a:lnTo>
                        <a:lnTo>
                          <a:pt x="48" y="314"/>
                        </a:lnTo>
                        <a:close/>
                        <a:moveTo>
                          <a:pt x="134" y="241"/>
                        </a:moveTo>
                        <a:lnTo>
                          <a:pt x="87" y="186"/>
                        </a:lnTo>
                        <a:lnTo>
                          <a:pt x="132" y="149"/>
                        </a:lnTo>
                        <a:lnTo>
                          <a:pt x="179" y="204"/>
                        </a:lnTo>
                        <a:lnTo>
                          <a:pt x="134" y="241"/>
                        </a:lnTo>
                        <a:close/>
                        <a:moveTo>
                          <a:pt x="223" y="165"/>
                        </a:moveTo>
                        <a:lnTo>
                          <a:pt x="176" y="110"/>
                        </a:lnTo>
                        <a:lnTo>
                          <a:pt x="221" y="73"/>
                        </a:lnTo>
                        <a:lnTo>
                          <a:pt x="267" y="128"/>
                        </a:lnTo>
                        <a:lnTo>
                          <a:pt x="223" y="165"/>
                        </a:lnTo>
                        <a:close/>
                        <a:moveTo>
                          <a:pt x="309" y="92"/>
                        </a:moveTo>
                        <a:lnTo>
                          <a:pt x="262" y="37"/>
                        </a:lnTo>
                        <a:lnTo>
                          <a:pt x="306" y="0"/>
                        </a:lnTo>
                        <a:lnTo>
                          <a:pt x="353" y="55"/>
                        </a:lnTo>
                        <a:lnTo>
                          <a:pt x="309" y="92"/>
                        </a:lnTo>
                        <a:close/>
                      </a:path>
                    </a:pathLst>
                  </a:custGeom>
                  <a:solidFill>
                    <a:srgbClr val="F8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5F5F5F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193" name="Freeform 55">
                    <a:extLst>
                      <a:ext uri="{FF2B5EF4-FFF2-40B4-BE49-F238E27FC236}">
                        <a16:creationId xmlns:a16="http://schemas.microsoft.com/office/drawing/2014/main" id="{05FD974A-CC13-4F12-9883-BEFDBD1813A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667250" y="5346700"/>
                    <a:ext cx="285750" cy="285750"/>
                  </a:xfrm>
                  <a:custGeom>
                    <a:avLst/>
                    <a:gdLst>
                      <a:gd name="T0" fmla="*/ 396 w 793"/>
                      <a:gd name="T1" fmla="*/ 0 h 793"/>
                      <a:gd name="T2" fmla="*/ 0 w 793"/>
                      <a:gd name="T3" fmla="*/ 396 h 793"/>
                      <a:gd name="T4" fmla="*/ 396 w 793"/>
                      <a:gd name="T5" fmla="*/ 792 h 793"/>
                      <a:gd name="T6" fmla="*/ 792 w 793"/>
                      <a:gd name="T7" fmla="*/ 396 h 793"/>
                      <a:gd name="T8" fmla="*/ 396 w 793"/>
                      <a:gd name="T9" fmla="*/ 0 h 793"/>
                      <a:gd name="T10" fmla="*/ 103 w 793"/>
                      <a:gd name="T11" fmla="*/ 375 h 793"/>
                      <a:gd name="T12" fmla="*/ 202 w 793"/>
                      <a:gd name="T13" fmla="*/ 375 h 793"/>
                      <a:gd name="T14" fmla="*/ 202 w 793"/>
                      <a:gd name="T15" fmla="*/ 312 h 793"/>
                      <a:gd name="T16" fmla="*/ 344 w 793"/>
                      <a:gd name="T17" fmla="*/ 394 h 793"/>
                      <a:gd name="T18" fmla="*/ 202 w 793"/>
                      <a:gd name="T19" fmla="*/ 475 h 793"/>
                      <a:gd name="T20" fmla="*/ 202 w 793"/>
                      <a:gd name="T21" fmla="*/ 412 h 793"/>
                      <a:gd name="T22" fmla="*/ 103 w 793"/>
                      <a:gd name="T23" fmla="*/ 412 h 793"/>
                      <a:gd name="T24" fmla="*/ 103 w 793"/>
                      <a:gd name="T25" fmla="*/ 375 h 793"/>
                      <a:gd name="T26" fmla="*/ 399 w 793"/>
                      <a:gd name="T27" fmla="*/ 687 h 793"/>
                      <a:gd name="T28" fmla="*/ 318 w 793"/>
                      <a:gd name="T29" fmla="*/ 546 h 793"/>
                      <a:gd name="T30" fmla="*/ 381 w 793"/>
                      <a:gd name="T31" fmla="*/ 546 h 793"/>
                      <a:gd name="T32" fmla="*/ 381 w 793"/>
                      <a:gd name="T33" fmla="*/ 247 h 793"/>
                      <a:gd name="T34" fmla="*/ 318 w 793"/>
                      <a:gd name="T35" fmla="*/ 247 h 793"/>
                      <a:gd name="T36" fmla="*/ 399 w 793"/>
                      <a:gd name="T37" fmla="*/ 105 h 793"/>
                      <a:gd name="T38" fmla="*/ 480 w 793"/>
                      <a:gd name="T39" fmla="*/ 247 h 793"/>
                      <a:gd name="T40" fmla="*/ 417 w 793"/>
                      <a:gd name="T41" fmla="*/ 247 h 793"/>
                      <a:gd name="T42" fmla="*/ 417 w 793"/>
                      <a:gd name="T43" fmla="*/ 543 h 793"/>
                      <a:gd name="T44" fmla="*/ 480 w 793"/>
                      <a:gd name="T45" fmla="*/ 543 h 793"/>
                      <a:gd name="T46" fmla="*/ 399 w 793"/>
                      <a:gd name="T47" fmla="*/ 687 h 793"/>
                      <a:gd name="T48" fmla="*/ 596 w 793"/>
                      <a:gd name="T49" fmla="*/ 480 h 793"/>
                      <a:gd name="T50" fmla="*/ 454 w 793"/>
                      <a:gd name="T51" fmla="*/ 399 h 793"/>
                      <a:gd name="T52" fmla="*/ 596 w 793"/>
                      <a:gd name="T53" fmla="*/ 318 h 793"/>
                      <a:gd name="T54" fmla="*/ 596 w 793"/>
                      <a:gd name="T55" fmla="*/ 380 h 793"/>
                      <a:gd name="T56" fmla="*/ 695 w 793"/>
                      <a:gd name="T57" fmla="*/ 380 h 793"/>
                      <a:gd name="T58" fmla="*/ 695 w 793"/>
                      <a:gd name="T59" fmla="*/ 422 h 793"/>
                      <a:gd name="T60" fmla="*/ 596 w 793"/>
                      <a:gd name="T61" fmla="*/ 422 h 793"/>
                      <a:gd name="T62" fmla="*/ 596 w 793"/>
                      <a:gd name="T63" fmla="*/ 480 h 79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793" h="793">
                        <a:moveTo>
                          <a:pt x="396" y="0"/>
                        </a:moveTo>
                        <a:cubicBezTo>
                          <a:pt x="178" y="0"/>
                          <a:pt x="0" y="179"/>
                          <a:pt x="0" y="396"/>
                        </a:cubicBezTo>
                        <a:cubicBezTo>
                          <a:pt x="0" y="614"/>
                          <a:pt x="178" y="792"/>
                          <a:pt x="396" y="792"/>
                        </a:cubicBezTo>
                        <a:cubicBezTo>
                          <a:pt x="613" y="792"/>
                          <a:pt x="792" y="614"/>
                          <a:pt x="792" y="396"/>
                        </a:cubicBezTo>
                        <a:cubicBezTo>
                          <a:pt x="792" y="176"/>
                          <a:pt x="613" y="0"/>
                          <a:pt x="396" y="0"/>
                        </a:cubicBezTo>
                        <a:close/>
                        <a:moveTo>
                          <a:pt x="103" y="375"/>
                        </a:moveTo>
                        <a:lnTo>
                          <a:pt x="202" y="375"/>
                        </a:lnTo>
                        <a:lnTo>
                          <a:pt x="202" y="312"/>
                        </a:lnTo>
                        <a:lnTo>
                          <a:pt x="344" y="394"/>
                        </a:lnTo>
                        <a:lnTo>
                          <a:pt x="202" y="475"/>
                        </a:lnTo>
                        <a:lnTo>
                          <a:pt x="202" y="412"/>
                        </a:lnTo>
                        <a:lnTo>
                          <a:pt x="103" y="412"/>
                        </a:lnTo>
                        <a:lnTo>
                          <a:pt x="103" y="375"/>
                        </a:lnTo>
                        <a:close/>
                        <a:moveTo>
                          <a:pt x="399" y="687"/>
                        </a:moveTo>
                        <a:lnTo>
                          <a:pt x="318" y="546"/>
                        </a:lnTo>
                        <a:lnTo>
                          <a:pt x="381" y="546"/>
                        </a:lnTo>
                        <a:lnTo>
                          <a:pt x="381" y="247"/>
                        </a:lnTo>
                        <a:lnTo>
                          <a:pt x="318" y="247"/>
                        </a:lnTo>
                        <a:lnTo>
                          <a:pt x="399" y="105"/>
                        </a:lnTo>
                        <a:lnTo>
                          <a:pt x="480" y="247"/>
                        </a:lnTo>
                        <a:lnTo>
                          <a:pt x="417" y="247"/>
                        </a:lnTo>
                        <a:lnTo>
                          <a:pt x="417" y="543"/>
                        </a:lnTo>
                        <a:lnTo>
                          <a:pt x="480" y="543"/>
                        </a:lnTo>
                        <a:lnTo>
                          <a:pt x="399" y="687"/>
                        </a:lnTo>
                        <a:close/>
                        <a:moveTo>
                          <a:pt x="596" y="480"/>
                        </a:moveTo>
                        <a:lnTo>
                          <a:pt x="454" y="399"/>
                        </a:lnTo>
                        <a:lnTo>
                          <a:pt x="596" y="318"/>
                        </a:lnTo>
                        <a:lnTo>
                          <a:pt x="596" y="380"/>
                        </a:lnTo>
                        <a:lnTo>
                          <a:pt x="695" y="380"/>
                        </a:lnTo>
                        <a:lnTo>
                          <a:pt x="695" y="422"/>
                        </a:lnTo>
                        <a:lnTo>
                          <a:pt x="596" y="422"/>
                        </a:lnTo>
                        <a:lnTo>
                          <a:pt x="596" y="480"/>
                        </a:lnTo>
                        <a:close/>
                      </a:path>
                    </a:pathLst>
                  </a:custGeom>
                  <a:solidFill>
                    <a:srgbClr val="F8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5F5F5F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</p:grpSp>
          <p:sp>
            <p:nvSpPr>
              <p:cNvPr id="188" name="Rectangle 187">
                <a:extLst>
                  <a:ext uri="{FF2B5EF4-FFF2-40B4-BE49-F238E27FC236}">
                    <a16:creationId xmlns:a16="http://schemas.microsoft.com/office/drawing/2014/main" id="{5BDC4BC3-D23D-4FB8-B9F6-8965B2DE1050}"/>
                  </a:ext>
                </a:extLst>
              </p:cNvPr>
              <p:cNvSpPr/>
              <p:nvPr/>
            </p:nvSpPr>
            <p:spPr>
              <a:xfrm>
                <a:off x="1526467" y="3168356"/>
                <a:ext cx="805942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80000"/>
                    </a:solidFill>
                    <a:effectLst/>
                    <a:uLnTx/>
                    <a:uFillTx/>
                    <a:latin typeface="Arial" charset="0"/>
                    <a:ea typeface="Arial" charset="0"/>
                    <a:cs typeface="Arial" charset="0"/>
                  </a:rPr>
                  <a:t>Internet Gateway</a:t>
                </a:r>
              </a:p>
            </p:txBody>
          </p:sp>
        </p:grpSp>
      </p:grpSp>
      <p:grpSp>
        <p:nvGrpSpPr>
          <p:cNvPr id="194" name="Group 193">
            <a:extLst>
              <a:ext uri="{FF2B5EF4-FFF2-40B4-BE49-F238E27FC236}">
                <a16:creationId xmlns:a16="http://schemas.microsoft.com/office/drawing/2014/main" id="{FD536008-0C55-4316-9E79-6DA26B7E6D5C}"/>
              </a:ext>
            </a:extLst>
          </p:cNvPr>
          <p:cNvGrpSpPr/>
          <p:nvPr/>
        </p:nvGrpSpPr>
        <p:grpSpPr>
          <a:xfrm>
            <a:off x="6086824" y="2843817"/>
            <a:ext cx="843759" cy="561754"/>
            <a:chOff x="9100119" y="1364811"/>
            <a:chExt cx="1476891" cy="983276"/>
          </a:xfrm>
        </p:grpSpPr>
        <p:grpSp>
          <p:nvGrpSpPr>
            <p:cNvPr id="195" name="Group 194">
              <a:extLst>
                <a:ext uri="{FF2B5EF4-FFF2-40B4-BE49-F238E27FC236}">
                  <a16:creationId xmlns:a16="http://schemas.microsoft.com/office/drawing/2014/main" id="{6B681FC4-C79D-4396-9E8F-638D2337860F}"/>
                </a:ext>
              </a:extLst>
            </p:cNvPr>
            <p:cNvGrpSpPr/>
            <p:nvPr/>
          </p:nvGrpSpPr>
          <p:grpSpPr>
            <a:xfrm>
              <a:off x="9469238" y="1364811"/>
              <a:ext cx="787878" cy="750236"/>
              <a:chOff x="3657327" y="2882206"/>
              <a:chExt cx="667030" cy="635162"/>
            </a:xfrm>
          </p:grpSpPr>
          <p:sp>
            <p:nvSpPr>
              <p:cNvPr id="197" name="Rectangle 196">
                <a:extLst>
                  <a:ext uri="{FF2B5EF4-FFF2-40B4-BE49-F238E27FC236}">
                    <a16:creationId xmlns:a16="http://schemas.microsoft.com/office/drawing/2014/main" id="{553F09DB-77EC-43B2-BB56-82358DBF9716}"/>
                  </a:ext>
                </a:extLst>
              </p:cNvPr>
              <p:cNvSpPr/>
              <p:nvPr/>
            </p:nvSpPr>
            <p:spPr>
              <a:xfrm>
                <a:off x="3657327" y="2882206"/>
                <a:ext cx="667030" cy="635162"/>
              </a:xfrm>
              <a:prstGeom prst="rect">
                <a:avLst/>
              </a:prstGeom>
              <a:noFill/>
              <a:ln w="1905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198" name="Group 197">
                <a:extLst>
                  <a:ext uri="{FF2B5EF4-FFF2-40B4-BE49-F238E27FC236}">
                    <a16:creationId xmlns:a16="http://schemas.microsoft.com/office/drawing/2014/main" id="{5E0D3D7F-943C-4FED-B3DA-46D55BC2DE27}"/>
                  </a:ext>
                </a:extLst>
              </p:cNvPr>
              <p:cNvGrpSpPr/>
              <p:nvPr/>
            </p:nvGrpSpPr>
            <p:grpSpPr>
              <a:xfrm>
                <a:off x="3734737" y="2945555"/>
                <a:ext cx="561579" cy="482853"/>
                <a:chOff x="6826250" y="5070475"/>
                <a:chExt cx="679450" cy="584200"/>
              </a:xfrm>
            </p:grpSpPr>
            <p:sp>
              <p:nvSpPr>
                <p:cNvPr id="199" name="Freeform 41">
                  <a:extLst>
                    <a:ext uri="{FF2B5EF4-FFF2-40B4-BE49-F238E27FC236}">
                      <a16:creationId xmlns:a16="http://schemas.microsoft.com/office/drawing/2014/main" id="{8613F590-DB68-4F80-8881-1FE706975BE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826250" y="5370513"/>
                  <a:ext cx="241300" cy="79375"/>
                </a:xfrm>
                <a:custGeom>
                  <a:avLst/>
                  <a:gdLst>
                    <a:gd name="T0" fmla="*/ 634 w 669"/>
                    <a:gd name="T1" fmla="*/ 0 h 221"/>
                    <a:gd name="T2" fmla="*/ 34 w 669"/>
                    <a:gd name="T3" fmla="*/ 0 h 221"/>
                    <a:gd name="T4" fmla="*/ 0 w 669"/>
                    <a:gd name="T5" fmla="*/ 34 h 221"/>
                    <a:gd name="T6" fmla="*/ 0 w 669"/>
                    <a:gd name="T7" fmla="*/ 220 h 221"/>
                    <a:gd name="T8" fmla="*/ 668 w 669"/>
                    <a:gd name="T9" fmla="*/ 220 h 221"/>
                    <a:gd name="T10" fmla="*/ 668 w 669"/>
                    <a:gd name="T11" fmla="*/ 34 h 221"/>
                    <a:gd name="T12" fmla="*/ 634 w 669"/>
                    <a:gd name="T13" fmla="*/ 0 h 221"/>
                    <a:gd name="T14" fmla="*/ 576 w 669"/>
                    <a:gd name="T15" fmla="*/ 152 h 221"/>
                    <a:gd name="T16" fmla="*/ 540 w 669"/>
                    <a:gd name="T17" fmla="*/ 115 h 221"/>
                    <a:gd name="T18" fmla="*/ 576 w 669"/>
                    <a:gd name="T19" fmla="*/ 79 h 221"/>
                    <a:gd name="T20" fmla="*/ 613 w 669"/>
                    <a:gd name="T21" fmla="*/ 115 h 221"/>
                    <a:gd name="T22" fmla="*/ 576 w 669"/>
                    <a:gd name="T23" fmla="*/ 152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669" h="221">
                      <a:moveTo>
                        <a:pt x="634" y="0"/>
                      </a:moveTo>
                      <a:lnTo>
                        <a:pt x="34" y="0"/>
                      </a:lnTo>
                      <a:cubicBezTo>
                        <a:pt x="15" y="0"/>
                        <a:pt x="0" y="16"/>
                        <a:pt x="0" y="34"/>
                      </a:cubicBezTo>
                      <a:lnTo>
                        <a:pt x="0" y="220"/>
                      </a:lnTo>
                      <a:lnTo>
                        <a:pt x="668" y="220"/>
                      </a:lnTo>
                      <a:lnTo>
                        <a:pt x="668" y="34"/>
                      </a:lnTo>
                      <a:cubicBezTo>
                        <a:pt x="668" y="16"/>
                        <a:pt x="652" y="0"/>
                        <a:pt x="634" y="0"/>
                      </a:cubicBezTo>
                      <a:close/>
                      <a:moveTo>
                        <a:pt x="576" y="152"/>
                      </a:moveTo>
                      <a:cubicBezTo>
                        <a:pt x="555" y="152"/>
                        <a:pt x="540" y="136"/>
                        <a:pt x="540" y="115"/>
                      </a:cubicBezTo>
                      <a:cubicBezTo>
                        <a:pt x="540" y="94"/>
                        <a:pt x="555" y="79"/>
                        <a:pt x="576" y="79"/>
                      </a:cubicBezTo>
                      <a:cubicBezTo>
                        <a:pt x="597" y="79"/>
                        <a:pt x="613" y="94"/>
                        <a:pt x="613" y="115"/>
                      </a:cubicBezTo>
                      <a:cubicBezTo>
                        <a:pt x="611" y="134"/>
                        <a:pt x="595" y="152"/>
                        <a:pt x="576" y="152"/>
                      </a:cubicBezTo>
                      <a:close/>
                    </a:path>
                  </a:pathLst>
                </a:custGeom>
                <a:solidFill>
                  <a:srgbClr val="F8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5F5F5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0" name="Freeform 42">
                  <a:extLst>
                    <a:ext uri="{FF2B5EF4-FFF2-40B4-BE49-F238E27FC236}">
                      <a16:creationId xmlns:a16="http://schemas.microsoft.com/office/drawing/2014/main" id="{01F03FFC-1CBF-48E5-9019-9AF71D14E24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826250" y="5473700"/>
                  <a:ext cx="241300" cy="79375"/>
                </a:xfrm>
                <a:custGeom>
                  <a:avLst/>
                  <a:gdLst>
                    <a:gd name="T0" fmla="*/ 0 w 670"/>
                    <a:gd name="T1" fmla="*/ 0 h 221"/>
                    <a:gd name="T2" fmla="*/ 0 w 670"/>
                    <a:gd name="T3" fmla="*/ 220 h 221"/>
                    <a:gd name="T4" fmla="*/ 669 w 670"/>
                    <a:gd name="T5" fmla="*/ 220 h 221"/>
                    <a:gd name="T6" fmla="*/ 669 w 670"/>
                    <a:gd name="T7" fmla="*/ 0 h 221"/>
                    <a:gd name="T8" fmla="*/ 0 w 670"/>
                    <a:gd name="T9" fmla="*/ 0 h 221"/>
                    <a:gd name="T10" fmla="*/ 574 w 670"/>
                    <a:gd name="T11" fmla="*/ 149 h 221"/>
                    <a:gd name="T12" fmla="*/ 538 w 670"/>
                    <a:gd name="T13" fmla="*/ 112 h 221"/>
                    <a:gd name="T14" fmla="*/ 574 w 670"/>
                    <a:gd name="T15" fmla="*/ 76 h 221"/>
                    <a:gd name="T16" fmla="*/ 611 w 670"/>
                    <a:gd name="T17" fmla="*/ 112 h 221"/>
                    <a:gd name="T18" fmla="*/ 574 w 670"/>
                    <a:gd name="T19" fmla="*/ 149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70" h="221">
                      <a:moveTo>
                        <a:pt x="0" y="0"/>
                      </a:moveTo>
                      <a:lnTo>
                        <a:pt x="0" y="220"/>
                      </a:lnTo>
                      <a:lnTo>
                        <a:pt x="669" y="220"/>
                      </a:lnTo>
                      <a:lnTo>
                        <a:pt x="669" y="0"/>
                      </a:lnTo>
                      <a:lnTo>
                        <a:pt x="0" y="0"/>
                      </a:lnTo>
                      <a:close/>
                      <a:moveTo>
                        <a:pt x="574" y="149"/>
                      </a:moveTo>
                      <a:cubicBezTo>
                        <a:pt x="553" y="149"/>
                        <a:pt x="538" y="133"/>
                        <a:pt x="538" y="112"/>
                      </a:cubicBezTo>
                      <a:cubicBezTo>
                        <a:pt x="538" y="91"/>
                        <a:pt x="553" y="76"/>
                        <a:pt x="574" y="76"/>
                      </a:cubicBezTo>
                      <a:cubicBezTo>
                        <a:pt x="595" y="76"/>
                        <a:pt x="611" y="91"/>
                        <a:pt x="611" y="112"/>
                      </a:cubicBezTo>
                      <a:cubicBezTo>
                        <a:pt x="609" y="133"/>
                        <a:pt x="593" y="149"/>
                        <a:pt x="574" y="149"/>
                      </a:cubicBezTo>
                      <a:close/>
                    </a:path>
                  </a:pathLst>
                </a:custGeom>
                <a:solidFill>
                  <a:srgbClr val="F8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5F5F5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1" name="Freeform 43">
                  <a:extLst>
                    <a:ext uri="{FF2B5EF4-FFF2-40B4-BE49-F238E27FC236}">
                      <a16:creationId xmlns:a16="http://schemas.microsoft.com/office/drawing/2014/main" id="{2780AFAB-4C55-43C4-A106-FDD7B823C73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826250" y="5575300"/>
                  <a:ext cx="241300" cy="79375"/>
                </a:xfrm>
                <a:custGeom>
                  <a:avLst/>
                  <a:gdLst>
                    <a:gd name="T0" fmla="*/ 34 w 670"/>
                    <a:gd name="T1" fmla="*/ 220 h 221"/>
                    <a:gd name="T2" fmla="*/ 635 w 670"/>
                    <a:gd name="T3" fmla="*/ 220 h 221"/>
                    <a:gd name="T4" fmla="*/ 669 w 670"/>
                    <a:gd name="T5" fmla="*/ 186 h 221"/>
                    <a:gd name="T6" fmla="*/ 669 w 670"/>
                    <a:gd name="T7" fmla="*/ 0 h 221"/>
                    <a:gd name="T8" fmla="*/ 0 w 670"/>
                    <a:gd name="T9" fmla="*/ 0 h 221"/>
                    <a:gd name="T10" fmla="*/ 0 w 670"/>
                    <a:gd name="T11" fmla="*/ 186 h 221"/>
                    <a:gd name="T12" fmla="*/ 34 w 670"/>
                    <a:gd name="T13" fmla="*/ 220 h 221"/>
                    <a:gd name="T14" fmla="*/ 574 w 670"/>
                    <a:gd name="T15" fmla="*/ 71 h 221"/>
                    <a:gd name="T16" fmla="*/ 611 w 670"/>
                    <a:gd name="T17" fmla="*/ 107 h 221"/>
                    <a:gd name="T18" fmla="*/ 574 w 670"/>
                    <a:gd name="T19" fmla="*/ 144 h 221"/>
                    <a:gd name="T20" fmla="*/ 538 w 670"/>
                    <a:gd name="T21" fmla="*/ 107 h 221"/>
                    <a:gd name="T22" fmla="*/ 574 w 670"/>
                    <a:gd name="T23" fmla="*/ 71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670" h="221">
                      <a:moveTo>
                        <a:pt x="34" y="220"/>
                      </a:moveTo>
                      <a:lnTo>
                        <a:pt x="635" y="220"/>
                      </a:lnTo>
                      <a:cubicBezTo>
                        <a:pt x="653" y="220"/>
                        <a:pt x="669" y="204"/>
                        <a:pt x="669" y="186"/>
                      </a:cubicBezTo>
                      <a:lnTo>
                        <a:pt x="669" y="0"/>
                      </a:lnTo>
                      <a:lnTo>
                        <a:pt x="0" y="0"/>
                      </a:lnTo>
                      <a:lnTo>
                        <a:pt x="0" y="186"/>
                      </a:lnTo>
                      <a:cubicBezTo>
                        <a:pt x="0" y="204"/>
                        <a:pt x="16" y="220"/>
                        <a:pt x="34" y="220"/>
                      </a:cubicBezTo>
                      <a:close/>
                      <a:moveTo>
                        <a:pt x="574" y="71"/>
                      </a:moveTo>
                      <a:cubicBezTo>
                        <a:pt x="595" y="71"/>
                        <a:pt x="611" y="86"/>
                        <a:pt x="611" y="107"/>
                      </a:cubicBezTo>
                      <a:cubicBezTo>
                        <a:pt x="611" y="128"/>
                        <a:pt x="595" y="144"/>
                        <a:pt x="574" y="144"/>
                      </a:cubicBezTo>
                      <a:cubicBezTo>
                        <a:pt x="553" y="144"/>
                        <a:pt x="538" y="128"/>
                        <a:pt x="538" y="107"/>
                      </a:cubicBezTo>
                      <a:cubicBezTo>
                        <a:pt x="538" y="89"/>
                        <a:pt x="553" y="71"/>
                        <a:pt x="574" y="71"/>
                      </a:cubicBezTo>
                      <a:close/>
                    </a:path>
                  </a:pathLst>
                </a:custGeom>
                <a:solidFill>
                  <a:srgbClr val="F8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5F5F5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2" name="Freeform 44">
                  <a:extLst>
                    <a:ext uri="{FF2B5EF4-FFF2-40B4-BE49-F238E27FC236}">
                      <a16:creationId xmlns:a16="http://schemas.microsoft.com/office/drawing/2014/main" id="{065B4CA3-0470-494F-9EFA-1A55AB3E1F0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148513" y="5070475"/>
                  <a:ext cx="357187" cy="201613"/>
                </a:xfrm>
                <a:custGeom>
                  <a:avLst/>
                  <a:gdLst>
                    <a:gd name="T0" fmla="*/ 810 w 990"/>
                    <a:gd name="T1" fmla="*/ 199 h 559"/>
                    <a:gd name="T2" fmla="*/ 795 w 990"/>
                    <a:gd name="T3" fmla="*/ 199 h 559"/>
                    <a:gd name="T4" fmla="*/ 624 w 990"/>
                    <a:gd name="T5" fmla="*/ 76 h 559"/>
                    <a:gd name="T6" fmla="*/ 567 w 990"/>
                    <a:gd name="T7" fmla="*/ 86 h 559"/>
                    <a:gd name="T8" fmla="*/ 401 w 990"/>
                    <a:gd name="T9" fmla="*/ 0 h 559"/>
                    <a:gd name="T10" fmla="*/ 207 w 990"/>
                    <a:gd name="T11" fmla="*/ 155 h 559"/>
                    <a:gd name="T12" fmla="*/ 202 w 990"/>
                    <a:gd name="T13" fmla="*/ 155 h 559"/>
                    <a:gd name="T14" fmla="*/ 0 w 990"/>
                    <a:gd name="T15" fmla="*/ 356 h 559"/>
                    <a:gd name="T16" fmla="*/ 202 w 990"/>
                    <a:gd name="T17" fmla="*/ 558 h 559"/>
                    <a:gd name="T18" fmla="*/ 810 w 990"/>
                    <a:gd name="T19" fmla="*/ 558 h 559"/>
                    <a:gd name="T20" fmla="*/ 989 w 990"/>
                    <a:gd name="T21" fmla="*/ 380 h 559"/>
                    <a:gd name="T22" fmla="*/ 810 w 990"/>
                    <a:gd name="T23" fmla="*/ 199 h 5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90" h="559">
                      <a:moveTo>
                        <a:pt x="810" y="199"/>
                      </a:moveTo>
                      <a:cubicBezTo>
                        <a:pt x="805" y="199"/>
                        <a:pt x="800" y="199"/>
                        <a:pt x="795" y="199"/>
                      </a:cubicBezTo>
                      <a:cubicBezTo>
                        <a:pt x="771" y="128"/>
                        <a:pt x="705" y="76"/>
                        <a:pt x="624" y="76"/>
                      </a:cubicBezTo>
                      <a:cubicBezTo>
                        <a:pt x="603" y="76"/>
                        <a:pt x="585" y="78"/>
                        <a:pt x="567" y="86"/>
                      </a:cubicBezTo>
                      <a:cubicBezTo>
                        <a:pt x="530" y="34"/>
                        <a:pt x="470" y="0"/>
                        <a:pt x="401" y="0"/>
                      </a:cubicBezTo>
                      <a:cubicBezTo>
                        <a:pt x="307" y="0"/>
                        <a:pt x="228" y="65"/>
                        <a:pt x="207" y="155"/>
                      </a:cubicBezTo>
                      <a:cubicBezTo>
                        <a:pt x="205" y="155"/>
                        <a:pt x="205" y="155"/>
                        <a:pt x="202" y="155"/>
                      </a:cubicBezTo>
                      <a:cubicBezTo>
                        <a:pt x="92" y="155"/>
                        <a:pt x="0" y="244"/>
                        <a:pt x="0" y="356"/>
                      </a:cubicBezTo>
                      <a:cubicBezTo>
                        <a:pt x="0" y="469"/>
                        <a:pt x="89" y="558"/>
                        <a:pt x="202" y="558"/>
                      </a:cubicBezTo>
                      <a:lnTo>
                        <a:pt x="810" y="558"/>
                      </a:lnTo>
                      <a:cubicBezTo>
                        <a:pt x="907" y="558"/>
                        <a:pt x="989" y="480"/>
                        <a:pt x="989" y="380"/>
                      </a:cubicBezTo>
                      <a:cubicBezTo>
                        <a:pt x="989" y="278"/>
                        <a:pt x="910" y="199"/>
                        <a:pt x="810" y="199"/>
                      </a:cubicBezTo>
                    </a:path>
                  </a:pathLst>
                </a:custGeom>
                <a:solidFill>
                  <a:srgbClr val="F8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5F5F5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3" name="Freeform 45">
                  <a:extLst>
                    <a:ext uri="{FF2B5EF4-FFF2-40B4-BE49-F238E27FC236}">
                      <a16:creationId xmlns:a16="http://schemas.microsoft.com/office/drawing/2014/main" id="{4BA44DC0-884A-4772-BF6B-1AB8050738C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069138" y="5265738"/>
                  <a:ext cx="128587" cy="112712"/>
                </a:xfrm>
                <a:custGeom>
                  <a:avLst/>
                  <a:gdLst>
                    <a:gd name="T0" fmla="*/ 47 w 355"/>
                    <a:gd name="T1" fmla="*/ 314 h 315"/>
                    <a:gd name="T2" fmla="*/ 0 w 355"/>
                    <a:gd name="T3" fmla="*/ 259 h 315"/>
                    <a:gd name="T4" fmla="*/ 45 w 355"/>
                    <a:gd name="T5" fmla="*/ 223 h 315"/>
                    <a:gd name="T6" fmla="*/ 92 w 355"/>
                    <a:gd name="T7" fmla="*/ 278 h 315"/>
                    <a:gd name="T8" fmla="*/ 47 w 355"/>
                    <a:gd name="T9" fmla="*/ 314 h 315"/>
                    <a:gd name="T10" fmla="*/ 136 w 355"/>
                    <a:gd name="T11" fmla="*/ 238 h 315"/>
                    <a:gd name="T12" fmla="*/ 89 w 355"/>
                    <a:gd name="T13" fmla="*/ 183 h 315"/>
                    <a:gd name="T14" fmla="*/ 134 w 355"/>
                    <a:gd name="T15" fmla="*/ 147 h 315"/>
                    <a:gd name="T16" fmla="*/ 181 w 355"/>
                    <a:gd name="T17" fmla="*/ 202 h 315"/>
                    <a:gd name="T18" fmla="*/ 136 w 355"/>
                    <a:gd name="T19" fmla="*/ 238 h 315"/>
                    <a:gd name="T20" fmla="*/ 223 w 355"/>
                    <a:gd name="T21" fmla="*/ 165 h 315"/>
                    <a:gd name="T22" fmla="*/ 176 w 355"/>
                    <a:gd name="T23" fmla="*/ 110 h 315"/>
                    <a:gd name="T24" fmla="*/ 220 w 355"/>
                    <a:gd name="T25" fmla="*/ 73 h 315"/>
                    <a:gd name="T26" fmla="*/ 267 w 355"/>
                    <a:gd name="T27" fmla="*/ 128 h 315"/>
                    <a:gd name="T28" fmla="*/ 223 w 355"/>
                    <a:gd name="T29" fmla="*/ 165 h 315"/>
                    <a:gd name="T30" fmla="*/ 309 w 355"/>
                    <a:gd name="T31" fmla="*/ 92 h 315"/>
                    <a:gd name="T32" fmla="*/ 262 w 355"/>
                    <a:gd name="T33" fmla="*/ 37 h 315"/>
                    <a:gd name="T34" fmla="*/ 307 w 355"/>
                    <a:gd name="T35" fmla="*/ 0 h 315"/>
                    <a:gd name="T36" fmla="*/ 354 w 355"/>
                    <a:gd name="T37" fmla="*/ 55 h 315"/>
                    <a:gd name="T38" fmla="*/ 309 w 355"/>
                    <a:gd name="T39" fmla="*/ 92 h 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55" h="315">
                      <a:moveTo>
                        <a:pt x="47" y="314"/>
                      </a:moveTo>
                      <a:lnTo>
                        <a:pt x="0" y="259"/>
                      </a:lnTo>
                      <a:lnTo>
                        <a:pt x="45" y="223"/>
                      </a:lnTo>
                      <a:lnTo>
                        <a:pt x="92" y="278"/>
                      </a:lnTo>
                      <a:lnTo>
                        <a:pt x="47" y="314"/>
                      </a:lnTo>
                      <a:close/>
                      <a:moveTo>
                        <a:pt x="136" y="238"/>
                      </a:moveTo>
                      <a:lnTo>
                        <a:pt x="89" y="183"/>
                      </a:lnTo>
                      <a:lnTo>
                        <a:pt x="134" y="147"/>
                      </a:lnTo>
                      <a:lnTo>
                        <a:pt x="181" y="202"/>
                      </a:lnTo>
                      <a:lnTo>
                        <a:pt x="136" y="238"/>
                      </a:lnTo>
                      <a:close/>
                      <a:moveTo>
                        <a:pt x="223" y="165"/>
                      </a:moveTo>
                      <a:lnTo>
                        <a:pt x="176" y="110"/>
                      </a:lnTo>
                      <a:lnTo>
                        <a:pt x="220" y="73"/>
                      </a:lnTo>
                      <a:lnTo>
                        <a:pt x="267" y="128"/>
                      </a:lnTo>
                      <a:lnTo>
                        <a:pt x="223" y="165"/>
                      </a:lnTo>
                      <a:close/>
                      <a:moveTo>
                        <a:pt x="309" y="92"/>
                      </a:moveTo>
                      <a:lnTo>
                        <a:pt x="262" y="37"/>
                      </a:lnTo>
                      <a:lnTo>
                        <a:pt x="307" y="0"/>
                      </a:lnTo>
                      <a:lnTo>
                        <a:pt x="354" y="55"/>
                      </a:lnTo>
                      <a:lnTo>
                        <a:pt x="309" y="92"/>
                      </a:lnTo>
                      <a:close/>
                    </a:path>
                  </a:pathLst>
                </a:custGeom>
                <a:solidFill>
                  <a:srgbClr val="F8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5F5F5F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9AFFEE73-2202-445A-AEEA-C76F7E2B99F4}"/>
                </a:ext>
              </a:extLst>
            </p:cNvPr>
            <p:cNvSpPr/>
            <p:nvPr/>
          </p:nvSpPr>
          <p:spPr>
            <a:xfrm>
              <a:off x="9100119" y="1970981"/>
              <a:ext cx="1476891" cy="3771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F80000"/>
                  </a:solidFill>
                  <a:effectLst/>
                  <a:uLnTx/>
                  <a:uFillTx/>
                  <a:latin typeface="Arial" charset="0"/>
                  <a:ea typeface="Arial" charset="0"/>
                  <a:cs typeface="Arial" charset="0"/>
                </a:rPr>
                <a:t>FastConnect</a:t>
              </a:r>
              <a:r>
                <a:rPr kumimoji="0" lang="en-US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80000"/>
                  </a:solidFill>
                  <a:effectLst/>
                  <a:uLnTx/>
                  <a:uFillTx/>
                  <a:latin typeface="Arial" charset="0"/>
                  <a:ea typeface="Arial" charset="0"/>
                  <a:cs typeface="Arial" charset="0"/>
                </a:rPr>
                <a:t> </a:t>
              </a:r>
            </a:p>
          </p:txBody>
        </p:sp>
      </p:grpSp>
      <p:pic>
        <p:nvPicPr>
          <p:cNvPr id="204" name="Picture 203">
            <a:extLst>
              <a:ext uri="{FF2B5EF4-FFF2-40B4-BE49-F238E27FC236}">
                <a16:creationId xmlns:a16="http://schemas.microsoft.com/office/drawing/2014/main" id="{EB625BD7-4D22-4752-901E-6F5B4B91B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2354" y="4941535"/>
            <a:ext cx="377278" cy="377278"/>
          </a:xfrm>
          <a:prstGeom prst="rect">
            <a:avLst/>
          </a:prstGeom>
          <a:solidFill>
            <a:srgbClr val="FFFFFF">
              <a:alpha val="70000"/>
            </a:srgbClr>
          </a:solidFill>
        </p:spPr>
      </p:pic>
      <p:pic>
        <p:nvPicPr>
          <p:cNvPr id="205" name="Picture 204">
            <a:extLst>
              <a:ext uri="{FF2B5EF4-FFF2-40B4-BE49-F238E27FC236}">
                <a16:creationId xmlns:a16="http://schemas.microsoft.com/office/drawing/2014/main" id="{378710E4-1106-4FDA-9C6D-0CB5111F42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5257" y="4935135"/>
            <a:ext cx="377278" cy="377278"/>
          </a:xfrm>
          <a:prstGeom prst="rect">
            <a:avLst/>
          </a:prstGeom>
          <a:solidFill>
            <a:srgbClr val="FFFFFF">
              <a:alpha val="70000"/>
            </a:srgbClr>
          </a:solidFill>
        </p:spPr>
      </p:pic>
      <p:grpSp>
        <p:nvGrpSpPr>
          <p:cNvPr id="206" name="Group 205">
            <a:extLst>
              <a:ext uri="{FF2B5EF4-FFF2-40B4-BE49-F238E27FC236}">
                <a16:creationId xmlns:a16="http://schemas.microsoft.com/office/drawing/2014/main" id="{4A7F7CA8-A421-4059-9938-9067A8145D68}"/>
              </a:ext>
            </a:extLst>
          </p:cNvPr>
          <p:cNvGrpSpPr/>
          <p:nvPr/>
        </p:nvGrpSpPr>
        <p:grpSpPr>
          <a:xfrm>
            <a:off x="6878723" y="4665316"/>
            <a:ext cx="656022" cy="717680"/>
            <a:chOff x="2199389" y="1552899"/>
            <a:chExt cx="805942" cy="881691"/>
          </a:xfrm>
        </p:grpSpPr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056F7895-D62B-43EE-B9F3-AFBB031265D9}"/>
                </a:ext>
              </a:extLst>
            </p:cNvPr>
            <p:cNvSpPr/>
            <p:nvPr/>
          </p:nvSpPr>
          <p:spPr>
            <a:xfrm>
              <a:off x="2303555" y="1552899"/>
              <a:ext cx="602076" cy="881691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208" name="Group 207">
              <a:extLst>
                <a:ext uri="{FF2B5EF4-FFF2-40B4-BE49-F238E27FC236}">
                  <a16:creationId xmlns:a16="http://schemas.microsoft.com/office/drawing/2014/main" id="{218552B2-6026-4A66-BF2C-F960693240B7}"/>
                </a:ext>
              </a:extLst>
            </p:cNvPr>
            <p:cNvGrpSpPr/>
            <p:nvPr/>
          </p:nvGrpSpPr>
          <p:grpSpPr>
            <a:xfrm>
              <a:off x="2199389" y="1552899"/>
              <a:ext cx="805942" cy="834881"/>
              <a:chOff x="1517106" y="2625219"/>
              <a:chExt cx="805942" cy="834881"/>
            </a:xfrm>
          </p:grpSpPr>
          <p:grpSp>
            <p:nvGrpSpPr>
              <p:cNvPr id="209" name="Group 208">
                <a:extLst>
                  <a:ext uri="{FF2B5EF4-FFF2-40B4-BE49-F238E27FC236}">
                    <a16:creationId xmlns:a16="http://schemas.microsoft.com/office/drawing/2014/main" id="{A088A90E-EFE4-47D4-B81C-F4AB2C07ADEC}"/>
                  </a:ext>
                </a:extLst>
              </p:cNvPr>
              <p:cNvGrpSpPr/>
              <p:nvPr/>
            </p:nvGrpSpPr>
            <p:grpSpPr>
              <a:xfrm>
                <a:off x="1604613" y="2625219"/>
                <a:ext cx="667030" cy="635162"/>
                <a:chOff x="1604613" y="2882206"/>
                <a:chExt cx="667030" cy="635162"/>
              </a:xfrm>
            </p:grpSpPr>
            <p:sp>
              <p:nvSpPr>
                <p:cNvPr id="211" name="Rectangle 210">
                  <a:extLst>
                    <a:ext uri="{FF2B5EF4-FFF2-40B4-BE49-F238E27FC236}">
                      <a16:creationId xmlns:a16="http://schemas.microsoft.com/office/drawing/2014/main" id="{A30ECB5B-3BD9-41E1-8A52-C22332491DCC}"/>
                    </a:ext>
                  </a:extLst>
                </p:cNvPr>
                <p:cNvSpPr/>
                <p:nvPr/>
              </p:nvSpPr>
              <p:spPr>
                <a:xfrm>
                  <a:off x="1604613" y="2882206"/>
                  <a:ext cx="667030" cy="635162"/>
                </a:xfrm>
                <a:prstGeom prst="rect">
                  <a:avLst/>
                </a:prstGeom>
                <a:noFill/>
                <a:ln w="1905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grpSp>
              <p:nvGrpSpPr>
                <p:cNvPr id="212" name="Group 211">
                  <a:extLst>
                    <a:ext uri="{FF2B5EF4-FFF2-40B4-BE49-F238E27FC236}">
                      <a16:creationId xmlns:a16="http://schemas.microsoft.com/office/drawing/2014/main" id="{A8A18725-BD16-484E-9BB7-691C06710481}"/>
                    </a:ext>
                  </a:extLst>
                </p:cNvPr>
                <p:cNvGrpSpPr/>
                <p:nvPr/>
              </p:nvGrpSpPr>
              <p:grpSpPr>
                <a:xfrm>
                  <a:off x="1656521" y="2969368"/>
                  <a:ext cx="566827" cy="444801"/>
                  <a:chOff x="4667250" y="5094288"/>
                  <a:chExt cx="685800" cy="538162"/>
                </a:xfrm>
              </p:grpSpPr>
              <p:sp>
                <p:nvSpPr>
                  <p:cNvPr id="213" name="Freeform 53">
                    <a:extLst>
                      <a:ext uri="{FF2B5EF4-FFF2-40B4-BE49-F238E27FC236}">
                        <a16:creationId xmlns:a16="http://schemas.microsoft.com/office/drawing/2014/main" id="{DDC181C4-0200-4217-B58C-3AAFE36D104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997450" y="5094288"/>
                    <a:ext cx="355600" cy="201612"/>
                  </a:xfrm>
                  <a:custGeom>
                    <a:avLst/>
                    <a:gdLst>
                      <a:gd name="T0" fmla="*/ 809 w 988"/>
                      <a:gd name="T1" fmla="*/ 199 h 559"/>
                      <a:gd name="T2" fmla="*/ 793 w 988"/>
                      <a:gd name="T3" fmla="*/ 199 h 559"/>
                      <a:gd name="T4" fmla="*/ 623 w 988"/>
                      <a:gd name="T5" fmla="*/ 76 h 559"/>
                      <a:gd name="T6" fmla="*/ 565 w 988"/>
                      <a:gd name="T7" fmla="*/ 86 h 559"/>
                      <a:gd name="T8" fmla="*/ 400 w 988"/>
                      <a:gd name="T9" fmla="*/ 0 h 559"/>
                      <a:gd name="T10" fmla="*/ 206 w 988"/>
                      <a:gd name="T11" fmla="*/ 154 h 559"/>
                      <a:gd name="T12" fmla="*/ 201 w 988"/>
                      <a:gd name="T13" fmla="*/ 154 h 559"/>
                      <a:gd name="T14" fmla="*/ 0 w 988"/>
                      <a:gd name="T15" fmla="*/ 356 h 559"/>
                      <a:gd name="T16" fmla="*/ 201 w 988"/>
                      <a:gd name="T17" fmla="*/ 558 h 559"/>
                      <a:gd name="T18" fmla="*/ 809 w 988"/>
                      <a:gd name="T19" fmla="*/ 558 h 559"/>
                      <a:gd name="T20" fmla="*/ 987 w 988"/>
                      <a:gd name="T21" fmla="*/ 380 h 559"/>
                      <a:gd name="T22" fmla="*/ 809 w 988"/>
                      <a:gd name="T23" fmla="*/ 199 h 5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88" h="559">
                        <a:moveTo>
                          <a:pt x="809" y="199"/>
                        </a:moveTo>
                        <a:cubicBezTo>
                          <a:pt x="803" y="199"/>
                          <a:pt x="798" y="199"/>
                          <a:pt x="793" y="199"/>
                        </a:cubicBezTo>
                        <a:cubicBezTo>
                          <a:pt x="769" y="128"/>
                          <a:pt x="704" y="76"/>
                          <a:pt x="623" y="76"/>
                        </a:cubicBezTo>
                        <a:cubicBezTo>
                          <a:pt x="602" y="76"/>
                          <a:pt x="583" y="78"/>
                          <a:pt x="565" y="86"/>
                        </a:cubicBezTo>
                        <a:cubicBezTo>
                          <a:pt x="528" y="34"/>
                          <a:pt x="468" y="0"/>
                          <a:pt x="400" y="0"/>
                        </a:cubicBezTo>
                        <a:cubicBezTo>
                          <a:pt x="305" y="0"/>
                          <a:pt x="227" y="65"/>
                          <a:pt x="206" y="154"/>
                        </a:cubicBezTo>
                        <a:cubicBezTo>
                          <a:pt x="203" y="154"/>
                          <a:pt x="203" y="154"/>
                          <a:pt x="201" y="154"/>
                        </a:cubicBezTo>
                        <a:cubicBezTo>
                          <a:pt x="90" y="154"/>
                          <a:pt x="0" y="244"/>
                          <a:pt x="0" y="356"/>
                        </a:cubicBezTo>
                        <a:cubicBezTo>
                          <a:pt x="0" y="469"/>
                          <a:pt x="88" y="558"/>
                          <a:pt x="201" y="558"/>
                        </a:cubicBezTo>
                        <a:lnTo>
                          <a:pt x="809" y="558"/>
                        </a:lnTo>
                        <a:cubicBezTo>
                          <a:pt x="906" y="558"/>
                          <a:pt x="987" y="480"/>
                          <a:pt x="987" y="380"/>
                        </a:cubicBezTo>
                        <a:cubicBezTo>
                          <a:pt x="987" y="278"/>
                          <a:pt x="906" y="199"/>
                          <a:pt x="809" y="199"/>
                        </a:cubicBezTo>
                      </a:path>
                    </a:pathLst>
                  </a:custGeom>
                  <a:solidFill>
                    <a:srgbClr val="F8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5F5F5F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214" name="Freeform 54">
                    <a:extLst>
                      <a:ext uri="{FF2B5EF4-FFF2-40B4-BE49-F238E27FC236}">
                        <a16:creationId xmlns:a16="http://schemas.microsoft.com/office/drawing/2014/main" id="{B7F6C96C-E58C-4554-B890-BD7EB193432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918075" y="5287963"/>
                    <a:ext cx="127000" cy="112712"/>
                  </a:xfrm>
                  <a:custGeom>
                    <a:avLst/>
                    <a:gdLst>
                      <a:gd name="T0" fmla="*/ 48 w 354"/>
                      <a:gd name="T1" fmla="*/ 314 h 315"/>
                      <a:gd name="T2" fmla="*/ 0 w 354"/>
                      <a:gd name="T3" fmla="*/ 259 h 315"/>
                      <a:gd name="T4" fmla="*/ 45 w 354"/>
                      <a:gd name="T5" fmla="*/ 223 h 315"/>
                      <a:gd name="T6" fmla="*/ 92 w 354"/>
                      <a:gd name="T7" fmla="*/ 278 h 315"/>
                      <a:gd name="T8" fmla="*/ 48 w 354"/>
                      <a:gd name="T9" fmla="*/ 314 h 315"/>
                      <a:gd name="T10" fmla="*/ 134 w 354"/>
                      <a:gd name="T11" fmla="*/ 241 h 315"/>
                      <a:gd name="T12" fmla="*/ 87 w 354"/>
                      <a:gd name="T13" fmla="*/ 186 h 315"/>
                      <a:gd name="T14" fmla="*/ 132 w 354"/>
                      <a:gd name="T15" fmla="*/ 149 h 315"/>
                      <a:gd name="T16" fmla="*/ 179 w 354"/>
                      <a:gd name="T17" fmla="*/ 204 h 315"/>
                      <a:gd name="T18" fmla="*/ 134 w 354"/>
                      <a:gd name="T19" fmla="*/ 241 h 315"/>
                      <a:gd name="T20" fmla="*/ 223 w 354"/>
                      <a:gd name="T21" fmla="*/ 165 h 315"/>
                      <a:gd name="T22" fmla="*/ 176 w 354"/>
                      <a:gd name="T23" fmla="*/ 110 h 315"/>
                      <a:gd name="T24" fmla="*/ 221 w 354"/>
                      <a:gd name="T25" fmla="*/ 73 h 315"/>
                      <a:gd name="T26" fmla="*/ 267 w 354"/>
                      <a:gd name="T27" fmla="*/ 128 h 315"/>
                      <a:gd name="T28" fmla="*/ 223 w 354"/>
                      <a:gd name="T29" fmla="*/ 165 h 315"/>
                      <a:gd name="T30" fmla="*/ 309 w 354"/>
                      <a:gd name="T31" fmla="*/ 92 h 315"/>
                      <a:gd name="T32" fmla="*/ 262 w 354"/>
                      <a:gd name="T33" fmla="*/ 37 h 315"/>
                      <a:gd name="T34" fmla="*/ 306 w 354"/>
                      <a:gd name="T35" fmla="*/ 0 h 315"/>
                      <a:gd name="T36" fmla="*/ 353 w 354"/>
                      <a:gd name="T37" fmla="*/ 55 h 315"/>
                      <a:gd name="T38" fmla="*/ 309 w 354"/>
                      <a:gd name="T39" fmla="*/ 92 h 3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354" h="315">
                        <a:moveTo>
                          <a:pt x="48" y="314"/>
                        </a:moveTo>
                        <a:lnTo>
                          <a:pt x="0" y="259"/>
                        </a:lnTo>
                        <a:lnTo>
                          <a:pt x="45" y="223"/>
                        </a:lnTo>
                        <a:lnTo>
                          <a:pt x="92" y="278"/>
                        </a:lnTo>
                        <a:lnTo>
                          <a:pt x="48" y="314"/>
                        </a:lnTo>
                        <a:close/>
                        <a:moveTo>
                          <a:pt x="134" y="241"/>
                        </a:moveTo>
                        <a:lnTo>
                          <a:pt x="87" y="186"/>
                        </a:lnTo>
                        <a:lnTo>
                          <a:pt x="132" y="149"/>
                        </a:lnTo>
                        <a:lnTo>
                          <a:pt x="179" y="204"/>
                        </a:lnTo>
                        <a:lnTo>
                          <a:pt x="134" y="241"/>
                        </a:lnTo>
                        <a:close/>
                        <a:moveTo>
                          <a:pt x="223" y="165"/>
                        </a:moveTo>
                        <a:lnTo>
                          <a:pt x="176" y="110"/>
                        </a:lnTo>
                        <a:lnTo>
                          <a:pt x="221" y="73"/>
                        </a:lnTo>
                        <a:lnTo>
                          <a:pt x="267" y="128"/>
                        </a:lnTo>
                        <a:lnTo>
                          <a:pt x="223" y="165"/>
                        </a:lnTo>
                        <a:close/>
                        <a:moveTo>
                          <a:pt x="309" y="92"/>
                        </a:moveTo>
                        <a:lnTo>
                          <a:pt x="262" y="37"/>
                        </a:lnTo>
                        <a:lnTo>
                          <a:pt x="306" y="0"/>
                        </a:lnTo>
                        <a:lnTo>
                          <a:pt x="353" y="55"/>
                        </a:lnTo>
                        <a:lnTo>
                          <a:pt x="309" y="92"/>
                        </a:lnTo>
                        <a:close/>
                      </a:path>
                    </a:pathLst>
                  </a:custGeom>
                  <a:solidFill>
                    <a:srgbClr val="F8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5F5F5F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215" name="Freeform 55">
                    <a:extLst>
                      <a:ext uri="{FF2B5EF4-FFF2-40B4-BE49-F238E27FC236}">
                        <a16:creationId xmlns:a16="http://schemas.microsoft.com/office/drawing/2014/main" id="{C567ED97-7A98-4E22-9BA7-48951F5C53B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667250" y="5346700"/>
                    <a:ext cx="285750" cy="285750"/>
                  </a:xfrm>
                  <a:custGeom>
                    <a:avLst/>
                    <a:gdLst>
                      <a:gd name="T0" fmla="*/ 396 w 793"/>
                      <a:gd name="T1" fmla="*/ 0 h 793"/>
                      <a:gd name="T2" fmla="*/ 0 w 793"/>
                      <a:gd name="T3" fmla="*/ 396 h 793"/>
                      <a:gd name="T4" fmla="*/ 396 w 793"/>
                      <a:gd name="T5" fmla="*/ 792 h 793"/>
                      <a:gd name="T6" fmla="*/ 792 w 793"/>
                      <a:gd name="T7" fmla="*/ 396 h 793"/>
                      <a:gd name="T8" fmla="*/ 396 w 793"/>
                      <a:gd name="T9" fmla="*/ 0 h 793"/>
                      <a:gd name="T10" fmla="*/ 103 w 793"/>
                      <a:gd name="T11" fmla="*/ 375 h 793"/>
                      <a:gd name="T12" fmla="*/ 202 w 793"/>
                      <a:gd name="T13" fmla="*/ 375 h 793"/>
                      <a:gd name="T14" fmla="*/ 202 w 793"/>
                      <a:gd name="T15" fmla="*/ 312 h 793"/>
                      <a:gd name="T16" fmla="*/ 344 w 793"/>
                      <a:gd name="T17" fmla="*/ 394 h 793"/>
                      <a:gd name="T18" fmla="*/ 202 w 793"/>
                      <a:gd name="T19" fmla="*/ 475 h 793"/>
                      <a:gd name="T20" fmla="*/ 202 w 793"/>
                      <a:gd name="T21" fmla="*/ 412 h 793"/>
                      <a:gd name="T22" fmla="*/ 103 w 793"/>
                      <a:gd name="T23" fmla="*/ 412 h 793"/>
                      <a:gd name="T24" fmla="*/ 103 w 793"/>
                      <a:gd name="T25" fmla="*/ 375 h 793"/>
                      <a:gd name="T26" fmla="*/ 399 w 793"/>
                      <a:gd name="T27" fmla="*/ 687 h 793"/>
                      <a:gd name="T28" fmla="*/ 318 w 793"/>
                      <a:gd name="T29" fmla="*/ 546 h 793"/>
                      <a:gd name="T30" fmla="*/ 381 w 793"/>
                      <a:gd name="T31" fmla="*/ 546 h 793"/>
                      <a:gd name="T32" fmla="*/ 381 w 793"/>
                      <a:gd name="T33" fmla="*/ 247 h 793"/>
                      <a:gd name="T34" fmla="*/ 318 w 793"/>
                      <a:gd name="T35" fmla="*/ 247 h 793"/>
                      <a:gd name="T36" fmla="*/ 399 w 793"/>
                      <a:gd name="T37" fmla="*/ 105 h 793"/>
                      <a:gd name="T38" fmla="*/ 480 w 793"/>
                      <a:gd name="T39" fmla="*/ 247 h 793"/>
                      <a:gd name="T40" fmla="*/ 417 w 793"/>
                      <a:gd name="T41" fmla="*/ 247 h 793"/>
                      <a:gd name="T42" fmla="*/ 417 w 793"/>
                      <a:gd name="T43" fmla="*/ 543 h 793"/>
                      <a:gd name="T44" fmla="*/ 480 w 793"/>
                      <a:gd name="T45" fmla="*/ 543 h 793"/>
                      <a:gd name="T46" fmla="*/ 399 w 793"/>
                      <a:gd name="T47" fmla="*/ 687 h 793"/>
                      <a:gd name="T48" fmla="*/ 596 w 793"/>
                      <a:gd name="T49" fmla="*/ 480 h 793"/>
                      <a:gd name="T50" fmla="*/ 454 w 793"/>
                      <a:gd name="T51" fmla="*/ 399 h 793"/>
                      <a:gd name="T52" fmla="*/ 596 w 793"/>
                      <a:gd name="T53" fmla="*/ 318 h 793"/>
                      <a:gd name="T54" fmla="*/ 596 w 793"/>
                      <a:gd name="T55" fmla="*/ 380 h 793"/>
                      <a:gd name="T56" fmla="*/ 695 w 793"/>
                      <a:gd name="T57" fmla="*/ 380 h 793"/>
                      <a:gd name="T58" fmla="*/ 695 w 793"/>
                      <a:gd name="T59" fmla="*/ 422 h 793"/>
                      <a:gd name="T60" fmla="*/ 596 w 793"/>
                      <a:gd name="T61" fmla="*/ 422 h 793"/>
                      <a:gd name="T62" fmla="*/ 596 w 793"/>
                      <a:gd name="T63" fmla="*/ 480 h 79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793" h="793">
                        <a:moveTo>
                          <a:pt x="396" y="0"/>
                        </a:moveTo>
                        <a:cubicBezTo>
                          <a:pt x="178" y="0"/>
                          <a:pt x="0" y="179"/>
                          <a:pt x="0" y="396"/>
                        </a:cubicBezTo>
                        <a:cubicBezTo>
                          <a:pt x="0" y="614"/>
                          <a:pt x="178" y="792"/>
                          <a:pt x="396" y="792"/>
                        </a:cubicBezTo>
                        <a:cubicBezTo>
                          <a:pt x="613" y="792"/>
                          <a:pt x="792" y="614"/>
                          <a:pt x="792" y="396"/>
                        </a:cubicBezTo>
                        <a:cubicBezTo>
                          <a:pt x="792" y="176"/>
                          <a:pt x="613" y="0"/>
                          <a:pt x="396" y="0"/>
                        </a:cubicBezTo>
                        <a:close/>
                        <a:moveTo>
                          <a:pt x="103" y="375"/>
                        </a:moveTo>
                        <a:lnTo>
                          <a:pt x="202" y="375"/>
                        </a:lnTo>
                        <a:lnTo>
                          <a:pt x="202" y="312"/>
                        </a:lnTo>
                        <a:lnTo>
                          <a:pt x="344" y="394"/>
                        </a:lnTo>
                        <a:lnTo>
                          <a:pt x="202" y="475"/>
                        </a:lnTo>
                        <a:lnTo>
                          <a:pt x="202" y="412"/>
                        </a:lnTo>
                        <a:lnTo>
                          <a:pt x="103" y="412"/>
                        </a:lnTo>
                        <a:lnTo>
                          <a:pt x="103" y="375"/>
                        </a:lnTo>
                        <a:close/>
                        <a:moveTo>
                          <a:pt x="399" y="687"/>
                        </a:moveTo>
                        <a:lnTo>
                          <a:pt x="318" y="546"/>
                        </a:lnTo>
                        <a:lnTo>
                          <a:pt x="381" y="546"/>
                        </a:lnTo>
                        <a:lnTo>
                          <a:pt x="381" y="247"/>
                        </a:lnTo>
                        <a:lnTo>
                          <a:pt x="318" y="247"/>
                        </a:lnTo>
                        <a:lnTo>
                          <a:pt x="399" y="105"/>
                        </a:lnTo>
                        <a:lnTo>
                          <a:pt x="480" y="247"/>
                        </a:lnTo>
                        <a:lnTo>
                          <a:pt x="417" y="247"/>
                        </a:lnTo>
                        <a:lnTo>
                          <a:pt x="417" y="543"/>
                        </a:lnTo>
                        <a:lnTo>
                          <a:pt x="480" y="543"/>
                        </a:lnTo>
                        <a:lnTo>
                          <a:pt x="399" y="687"/>
                        </a:lnTo>
                        <a:close/>
                        <a:moveTo>
                          <a:pt x="596" y="480"/>
                        </a:moveTo>
                        <a:lnTo>
                          <a:pt x="454" y="399"/>
                        </a:lnTo>
                        <a:lnTo>
                          <a:pt x="596" y="318"/>
                        </a:lnTo>
                        <a:lnTo>
                          <a:pt x="596" y="380"/>
                        </a:lnTo>
                        <a:lnTo>
                          <a:pt x="695" y="380"/>
                        </a:lnTo>
                        <a:lnTo>
                          <a:pt x="695" y="422"/>
                        </a:lnTo>
                        <a:lnTo>
                          <a:pt x="596" y="422"/>
                        </a:lnTo>
                        <a:lnTo>
                          <a:pt x="596" y="480"/>
                        </a:lnTo>
                        <a:close/>
                      </a:path>
                    </a:pathLst>
                  </a:custGeom>
                  <a:solidFill>
                    <a:srgbClr val="F8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5F5F5F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</p:grpSp>
          <p:sp>
            <p:nvSpPr>
              <p:cNvPr id="210" name="Rectangle 209">
                <a:extLst>
                  <a:ext uri="{FF2B5EF4-FFF2-40B4-BE49-F238E27FC236}">
                    <a16:creationId xmlns:a16="http://schemas.microsoft.com/office/drawing/2014/main" id="{2D214C5F-E22C-47E0-966F-0C72981ADFF2}"/>
                  </a:ext>
                </a:extLst>
              </p:cNvPr>
              <p:cNvSpPr/>
              <p:nvPr/>
            </p:nvSpPr>
            <p:spPr>
              <a:xfrm>
                <a:off x="1517106" y="3121546"/>
                <a:ext cx="805942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80000"/>
                    </a:solidFill>
                    <a:effectLst/>
                    <a:uLnTx/>
                    <a:uFillTx/>
                    <a:latin typeface="Arial" charset="0"/>
                    <a:ea typeface="Arial" charset="0"/>
                    <a:cs typeface="Arial" charset="0"/>
                  </a:rPr>
                  <a:t>NAT Gateway</a:t>
                </a:r>
              </a:p>
            </p:txBody>
          </p:sp>
        </p:grpSp>
      </p:grpSp>
      <p:cxnSp>
        <p:nvCxnSpPr>
          <p:cNvPr id="216" name="Straight Arrow Connector 215">
            <a:extLst>
              <a:ext uri="{FF2B5EF4-FFF2-40B4-BE49-F238E27FC236}">
                <a16:creationId xmlns:a16="http://schemas.microsoft.com/office/drawing/2014/main" id="{42842D8D-12A0-4B3C-80B7-43652649C220}"/>
              </a:ext>
            </a:extLst>
          </p:cNvPr>
          <p:cNvCxnSpPr>
            <a:cxnSpLocks/>
          </p:cNvCxnSpPr>
          <p:nvPr/>
        </p:nvCxnSpPr>
        <p:spPr bwMode="auto">
          <a:xfrm>
            <a:off x="9084052" y="3512847"/>
            <a:ext cx="658368" cy="829056"/>
          </a:xfrm>
          <a:prstGeom prst="straightConnector1">
            <a:avLst/>
          </a:prstGeom>
          <a:solidFill>
            <a:srgbClr val="00B8FF"/>
          </a:solidFill>
          <a:ln w="12700" cap="flat" cmpd="sng" algn="ctr">
            <a:solidFill>
              <a:srgbClr val="5F5F5F"/>
            </a:solidFill>
            <a:prstDash val="solid"/>
            <a:round/>
            <a:headEnd type="oval" w="sm" len="sm"/>
            <a:tailEnd type="oval" w="sm" len="sm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17" name="Straight Arrow Connector 216">
            <a:extLst>
              <a:ext uri="{FF2B5EF4-FFF2-40B4-BE49-F238E27FC236}">
                <a16:creationId xmlns:a16="http://schemas.microsoft.com/office/drawing/2014/main" id="{50B21821-3920-4B2E-94FB-856947BCF8BA}"/>
              </a:ext>
            </a:extLst>
          </p:cNvPr>
          <p:cNvCxnSpPr>
            <a:cxnSpLocks/>
            <a:stCxn id="180" idx="1"/>
            <a:endCxn id="171" idx="3"/>
          </p:cNvCxnSpPr>
          <p:nvPr/>
        </p:nvCxnSpPr>
        <p:spPr bwMode="auto">
          <a:xfrm flipH="1">
            <a:off x="9027888" y="4577564"/>
            <a:ext cx="696997" cy="5968"/>
          </a:xfrm>
          <a:prstGeom prst="straightConnector1">
            <a:avLst/>
          </a:prstGeom>
          <a:solidFill>
            <a:srgbClr val="00B8FF"/>
          </a:solidFill>
          <a:ln w="12700" cap="flat" cmpd="sng" algn="ctr">
            <a:solidFill>
              <a:srgbClr val="5F5F5F"/>
            </a:solidFill>
            <a:prstDash val="solid"/>
            <a:round/>
            <a:headEnd type="oval" w="sm" len="sm"/>
            <a:tailEnd type="oval" w="sm" len="sm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218" name="Cloud 217">
            <a:extLst>
              <a:ext uri="{FF2B5EF4-FFF2-40B4-BE49-F238E27FC236}">
                <a16:creationId xmlns:a16="http://schemas.microsoft.com/office/drawing/2014/main" id="{061ABBAE-878C-4557-988A-5E318CD8FCFC}"/>
              </a:ext>
            </a:extLst>
          </p:cNvPr>
          <p:cNvSpPr/>
          <p:nvPr/>
        </p:nvSpPr>
        <p:spPr>
          <a:xfrm>
            <a:off x="5045240" y="1390832"/>
            <a:ext cx="1636049" cy="917743"/>
          </a:xfrm>
          <a:prstGeom prst="cloud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2700000" scaled="1"/>
            <a:tileRect/>
          </a:gradFill>
          <a:ln w="1905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99B8EC9D-97E8-4575-B735-C49DC11F7670}"/>
              </a:ext>
            </a:extLst>
          </p:cNvPr>
          <p:cNvSpPr/>
          <p:nvPr/>
        </p:nvSpPr>
        <p:spPr>
          <a:xfrm>
            <a:off x="7859031" y="2054500"/>
            <a:ext cx="3209143" cy="3302684"/>
          </a:xfrm>
          <a:prstGeom prst="rect">
            <a:avLst/>
          </a:prstGeom>
          <a:noFill/>
          <a:ln w="19050" cap="flat" cmpd="sng" algn="ctr">
            <a:solidFill>
              <a:srgbClr val="FF7700"/>
            </a:solidFill>
            <a:prstDash val="sysDash"/>
            <a:miter lim="800000"/>
          </a:ln>
          <a:effectLst/>
        </p:spPr>
        <p:txBody>
          <a:bodyPr rot="0" spcFirstLastPara="0" vertOverflow="overflow" horzOverflow="overflow" vert="horz" wrap="square" lIns="91440" tIns="45720" rIns="18000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FF7700"/>
                </a:solidFill>
                <a:effectLst/>
                <a:uLnTx/>
                <a:uFillTx/>
                <a:latin typeface="Nunito" panose="02000503000000000000" pitchFamily="2" charset="0"/>
                <a:ea typeface="+mn-ea"/>
                <a:cs typeface="+mn-cs"/>
              </a:rPr>
              <a:t>VCN – LISBOA 10.1.0.0/16</a:t>
            </a:r>
          </a:p>
        </p:txBody>
      </p:sp>
      <p:cxnSp>
        <p:nvCxnSpPr>
          <p:cNvPr id="220" name="Straight Arrow Connector 219">
            <a:extLst>
              <a:ext uri="{FF2B5EF4-FFF2-40B4-BE49-F238E27FC236}">
                <a16:creationId xmlns:a16="http://schemas.microsoft.com/office/drawing/2014/main" id="{A5607B09-34E4-4AEA-9C55-DA9092D77E3F}"/>
              </a:ext>
            </a:extLst>
          </p:cNvPr>
          <p:cNvCxnSpPr>
            <a:cxnSpLocks/>
          </p:cNvCxnSpPr>
          <p:nvPr/>
        </p:nvCxnSpPr>
        <p:spPr bwMode="auto">
          <a:xfrm>
            <a:off x="6404324" y="2053315"/>
            <a:ext cx="1858052" cy="831587"/>
          </a:xfrm>
          <a:prstGeom prst="straightConnector1">
            <a:avLst/>
          </a:prstGeom>
          <a:solidFill>
            <a:srgbClr val="00B8FF"/>
          </a:solidFill>
          <a:ln w="12700" cap="flat" cmpd="sng" algn="ctr">
            <a:solidFill>
              <a:srgbClr val="5F5F5F"/>
            </a:solidFill>
            <a:prstDash val="solid"/>
            <a:round/>
            <a:headEnd type="oval" w="sm" len="sm"/>
            <a:tailEnd type="oval" w="sm" len="sm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21" name="Straight Arrow Connector 220">
            <a:extLst>
              <a:ext uri="{FF2B5EF4-FFF2-40B4-BE49-F238E27FC236}">
                <a16:creationId xmlns:a16="http://schemas.microsoft.com/office/drawing/2014/main" id="{23D9C753-6F8C-4D73-999B-70075737F7E2}"/>
              </a:ext>
            </a:extLst>
          </p:cNvPr>
          <p:cNvCxnSpPr>
            <a:cxnSpLocks/>
            <a:stCxn id="153" idx="3"/>
            <a:endCxn id="219" idx="1"/>
          </p:cNvCxnSpPr>
          <p:nvPr/>
        </p:nvCxnSpPr>
        <p:spPr bwMode="auto">
          <a:xfrm>
            <a:off x="7476696" y="3575367"/>
            <a:ext cx="382335" cy="130475"/>
          </a:xfrm>
          <a:prstGeom prst="straightConnector1">
            <a:avLst/>
          </a:prstGeom>
          <a:solidFill>
            <a:srgbClr val="00B8FF"/>
          </a:solidFill>
          <a:ln w="12700" cap="flat" cmpd="sng" algn="ctr">
            <a:solidFill>
              <a:srgbClr val="5F5F5F"/>
            </a:solidFill>
            <a:prstDash val="solid"/>
            <a:round/>
            <a:headEnd type="oval" w="sm" len="sm"/>
            <a:tailEnd type="oval" w="sm" len="sm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22" name="Straight Arrow Connector 221">
            <a:extLst>
              <a:ext uri="{FF2B5EF4-FFF2-40B4-BE49-F238E27FC236}">
                <a16:creationId xmlns:a16="http://schemas.microsoft.com/office/drawing/2014/main" id="{720AA564-EFA2-4C73-9B4F-444C7C24F7BE}"/>
              </a:ext>
            </a:extLst>
          </p:cNvPr>
          <p:cNvCxnSpPr>
            <a:cxnSpLocks/>
          </p:cNvCxnSpPr>
          <p:nvPr/>
        </p:nvCxnSpPr>
        <p:spPr bwMode="auto">
          <a:xfrm flipH="1">
            <a:off x="1807605" y="3574053"/>
            <a:ext cx="10506" cy="725543"/>
          </a:xfrm>
          <a:prstGeom prst="straightConnector1">
            <a:avLst/>
          </a:prstGeom>
          <a:solidFill>
            <a:srgbClr val="00B8FF"/>
          </a:solidFill>
          <a:ln w="12700" cap="flat" cmpd="sng" algn="ctr">
            <a:solidFill>
              <a:srgbClr val="5F5F5F"/>
            </a:solidFill>
            <a:prstDash val="solid"/>
            <a:round/>
            <a:headEnd type="oval" w="sm" len="sm"/>
            <a:tailEnd type="oval" w="sm" len="sm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223" name="Rectangle 222">
            <a:extLst>
              <a:ext uri="{FF2B5EF4-FFF2-40B4-BE49-F238E27FC236}">
                <a16:creationId xmlns:a16="http://schemas.microsoft.com/office/drawing/2014/main" id="{5951D01C-6DBD-47BD-875A-C3E0C4049EA6}"/>
              </a:ext>
            </a:extLst>
          </p:cNvPr>
          <p:cNvSpPr/>
          <p:nvPr/>
        </p:nvSpPr>
        <p:spPr>
          <a:xfrm>
            <a:off x="1063069" y="4040660"/>
            <a:ext cx="1494218" cy="1143491"/>
          </a:xfrm>
          <a:prstGeom prst="rect">
            <a:avLst/>
          </a:prstGeom>
          <a:noFill/>
          <a:ln w="19050" cap="flat" cmpd="sng" algn="ctr">
            <a:solidFill>
              <a:srgbClr val="00B0F0"/>
            </a:solidFill>
            <a:prstDash val="sysDash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subnet2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10.2.6.0/24</a:t>
            </a: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2FEEFC6E-2643-4450-8DDE-2F00453979D1}"/>
              </a:ext>
            </a:extLst>
          </p:cNvPr>
          <p:cNvSpPr/>
          <p:nvPr/>
        </p:nvSpPr>
        <p:spPr>
          <a:xfrm>
            <a:off x="441108" y="1476783"/>
            <a:ext cx="3823493" cy="4283937"/>
          </a:xfrm>
          <a:prstGeom prst="rect">
            <a:avLst/>
          </a:prstGeom>
          <a:noFill/>
          <a:ln w="19050" cap="flat" cmpd="sng" algn="ctr">
            <a:solidFill>
              <a:srgbClr val="00B0F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AZURE INFRASTRUCTURE (Amsterdam)</a:t>
            </a: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31D05757-0388-4157-A387-5D1F9DBF27D7}"/>
              </a:ext>
            </a:extLst>
          </p:cNvPr>
          <p:cNvSpPr/>
          <p:nvPr/>
        </p:nvSpPr>
        <p:spPr>
          <a:xfrm>
            <a:off x="758189" y="1902921"/>
            <a:ext cx="1929006" cy="3677877"/>
          </a:xfrm>
          <a:prstGeom prst="rect">
            <a:avLst/>
          </a:prstGeom>
          <a:noFill/>
          <a:ln w="19050" cap="flat" cmpd="sng" algn="ctr">
            <a:solidFill>
              <a:srgbClr val="5F5F5F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Availability Domain 1</a:t>
            </a: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AC7BAB23-E17A-47D5-9601-276A617066DF}"/>
              </a:ext>
            </a:extLst>
          </p:cNvPr>
          <p:cNvSpPr/>
          <p:nvPr/>
        </p:nvSpPr>
        <p:spPr>
          <a:xfrm>
            <a:off x="1063069" y="2552945"/>
            <a:ext cx="902524" cy="1143499"/>
          </a:xfrm>
          <a:prstGeom prst="rect">
            <a:avLst/>
          </a:prstGeom>
          <a:noFill/>
          <a:ln w="19050" cap="flat" cmpd="sng" algn="ctr">
            <a:solidFill>
              <a:srgbClr val="00B0F0"/>
            </a:solidFill>
            <a:prstDash val="sysDash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subnet1</a:t>
            </a:r>
            <a:b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10.2.2.0/24</a:t>
            </a:r>
          </a:p>
        </p:txBody>
      </p:sp>
      <p:sp>
        <p:nvSpPr>
          <p:cNvPr id="227" name="TextBox 226">
            <a:extLst>
              <a:ext uri="{FF2B5EF4-FFF2-40B4-BE49-F238E27FC236}">
                <a16:creationId xmlns:a16="http://schemas.microsoft.com/office/drawing/2014/main" id="{22DACF9F-2702-45E6-9252-C4FBAAD4D60E}"/>
              </a:ext>
            </a:extLst>
          </p:cNvPr>
          <p:cNvSpPr txBox="1"/>
          <p:nvPr/>
        </p:nvSpPr>
        <p:spPr>
          <a:xfrm rot="16200000">
            <a:off x="839931" y="3111070"/>
            <a:ext cx="680872" cy="195502"/>
          </a:xfrm>
          <a:prstGeom prst="rect">
            <a:avLst/>
          </a:prstGeom>
          <a:noFill/>
        </p:spPr>
        <p:txBody>
          <a:bodyPr wrap="none" lIns="0" tIns="0" rIns="0" bIns="0" rtlCol="0" anchor="t">
            <a:noAutofit/>
          </a:bodyPr>
          <a:lstStyle/>
          <a:p>
            <a:pPr marL="0" marR="0" lvl="0" indent="0" algn="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</a:rPr>
              <a:t>Bastion Server</a:t>
            </a:r>
          </a:p>
        </p:txBody>
      </p:sp>
      <p:sp>
        <p:nvSpPr>
          <p:cNvPr id="228" name="TextBox 227">
            <a:extLst>
              <a:ext uri="{FF2B5EF4-FFF2-40B4-BE49-F238E27FC236}">
                <a16:creationId xmlns:a16="http://schemas.microsoft.com/office/drawing/2014/main" id="{00655A5E-86EE-499F-BCF3-959F6EA1E3EA}"/>
              </a:ext>
            </a:extLst>
          </p:cNvPr>
          <p:cNvSpPr txBox="1"/>
          <p:nvPr/>
        </p:nvSpPr>
        <p:spPr>
          <a:xfrm rot="16200000">
            <a:off x="855630" y="4704067"/>
            <a:ext cx="680872" cy="215445"/>
          </a:xfrm>
          <a:prstGeom prst="rect">
            <a:avLst/>
          </a:prstGeom>
          <a:noFill/>
        </p:spPr>
        <p:txBody>
          <a:bodyPr wrap="none" lIns="0" tIns="0" rIns="0" bIns="0" rtlCol="0" anchor="t">
            <a:noAutofit/>
          </a:bodyPr>
          <a:lstStyle/>
          <a:p>
            <a:pPr marL="0" marR="0" lvl="0" indent="0" algn="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none" spc="0" normalizeH="0" baseline="0" noProof="0" dirty="0" err="1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</a:rPr>
              <a:t>Swingbench</a:t>
            </a:r>
            <a:endParaRPr kumimoji="0" lang="en-US" sz="900" b="1" i="0" u="none" strike="noStrike" kern="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</a:endParaRPr>
          </a:p>
        </p:txBody>
      </p:sp>
      <p:grpSp>
        <p:nvGrpSpPr>
          <p:cNvPr id="229" name="Group 228">
            <a:extLst>
              <a:ext uri="{FF2B5EF4-FFF2-40B4-BE49-F238E27FC236}">
                <a16:creationId xmlns:a16="http://schemas.microsoft.com/office/drawing/2014/main" id="{4374BBB3-75FD-4364-B1C0-28BE20491E26}"/>
              </a:ext>
            </a:extLst>
          </p:cNvPr>
          <p:cNvGrpSpPr/>
          <p:nvPr/>
        </p:nvGrpSpPr>
        <p:grpSpPr>
          <a:xfrm>
            <a:off x="905168" y="2862655"/>
            <a:ext cx="1265248" cy="749807"/>
            <a:chOff x="1247751" y="1458708"/>
            <a:chExt cx="1363376" cy="807960"/>
          </a:xfrm>
        </p:grpSpPr>
        <p:sp>
          <p:nvSpPr>
            <p:cNvPr id="230" name="Rectangle 229">
              <a:extLst>
                <a:ext uri="{FF2B5EF4-FFF2-40B4-BE49-F238E27FC236}">
                  <a16:creationId xmlns:a16="http://schemas.microsoft.com/office/drawing/2014/main" id="{CB718532-93A0-4AAF-91AA-DD6D137F106A}"/>
                </a:ext>
              </a:extLst>
            </p:cNvPr>
            <p:cNvSpPr/>
            <p:nvPr/>
          </p:nvSpPr>
          <p:spPr>
            <a:xfrm>
              <a:off x="1646655" y="1458708"/>
              <a:ext cx="582945" cy="635162"/>
            </a:xfrm>
            <a:prstGeom prst="rect">
              <a:avLst/>
            </a:prstGeom>
            <a:noFill/>
            <a:ln w="190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1" name="Rectangle 230">
              <a:extLst>
                <a:ext uri="{FF2B5EF4-FFF2-40B4-BE49-F238E27FC236}">
                  <a16:creationId xmlns:a16="http://schemas.microsoft.com/office/drawing/2014/main" id="{802396A3-06AD-4713-AE74-AA3A0D382D2F}"/>
                </a:ext>
              </a:extLst>
            </p:cNvPr>
            <p:cNvSpPr/>
            <p:nvPr/>
          </p:nvSpPr>
          <p:spPr>
            <a:xfrm>
              <a:off x="1247751" y="2034515"/>
              <a:ext cx="1363376" cy="2321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5F5F5F"/>
                  </a:solidFill>
                  <a:effectLst/>
                  <a:uLnTx/>
                  <a:uFillTx/>
                  <a:latin typeface="Arial" charset="0"/>
                  <a:ea typeface="Arial" charset="0"/>
                  <a:cs typeface="Arial" charset="0"/>
                </a:rPr>
                <a:t>boavista</a:t>
              </a:r>
              <a:endPara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Arial" charset="0"/>
                <a:ea typeface="Arial" charset="0"/>
                <a:cs typeface="Arial" charset="0"/>
              </a:endParaRPr>
            </a:p>
          </p:txBody>
        </p:sp>
      </p:grpSp>
      <p:grpSp>
        <p:nvGrpSpPr>
          <p:cNvPr id="232" name="Group 231">
            <a:extLst>
              <a:ext uri="{FF2B5EF4-FFF2-40B4-BE49-F238E27FC236}">
                <a16:creationId xmlns:a16="http://schemas.microsoft.com/office/drawing/2014/main" id="{CC27414C-F139-4D6D-A018-C650CF02CB6F}"/>
              </a:ext>
            </a:extLst>
          </p:cNvPr>
          <p:cNvGrpSpPr/>
          <p:nvPr/>
        </p:nvGrpSpPr>
        <p:grpSpPr>
          <a:xfrm>
            <a:off x="886599" y="4349186"/>
            <a:ext cx="1265248" cy="749807"/>
            <a:chOff x="1247751" y="1458708"/>
            <a:chExt cx="1363376" cy="807960"/>
          </a:xfrm>
        </p:grpSpPr>
        <p:sp>
          <p:nvSpPr>
            <p:cNvPr id="233" name="Rectangle 232">
              <a:extLst>
                <a:ext uri="{FF2B5EF4-FFF2-40B4-BE49-F238E27FC236}">
                  <a16:creationId xmlns:a16="http://schemas.microsoft.com/office/drawing/2014/main" id="{C5048E5D-BF0D-4385-A2E5-637C2F187F3B}"/>
                </a:ext>
              </a:extLst>
            </p:cNvPr>
            <p:cNvSpPr/>
            <p:nvPr/>
          </p:nvSpPr>
          <p:spPr>
            <a:xfrm>
              <a:off x="1646655" y="1458708"/>
              <a:ext cx="582945" cy="635162"/>
            </a:xfrm>
            <a:prstGeom prst="rect">
              <a:avLst/>
            </a:prstGeom>
            <a:noFill/>
            <a:ln w="190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4" name="Rectangle 233">
              <a:extLst>
                <a:ext uri="{FF2B5EF4-FFF2-40B4-BE49-F238E27FC236}">
                  <a16:creationId xmlns:a16="http://schemas.microsoft.com/office/drawing/2014/main" id="{8D767C97-0FF2-4E95-8DEA-A4EFE23C569C}"/>
                </a:ext>
              </a:extLst>
            </p:cNvPr>
            <p:cNvSpPr/>
            <p:nvPr/>
          </p:nvSpPr>
          <p:spPr>
            <a:xfrm>
              <a:off x="1247751" y="2034515"/>
              <a:ext cx="1363376" cy="2321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5F5F5F"/>
                  </a:solidFill>
                  <a:effectLst/>
                  <a:uLnTx/>
                  <a:uFillTx/>
                  <a:latin typeface="Arial" charset="0"/>
                  <a:ea typeface="Arial" charset="0"/>
                  <a:cs typeface="Arial" charset="0"/>
                </a:rPr>
                <a:t>ribeira</a:t>
              </a:r>
              <a:endPara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Arial" charset="0"/>
                <a:ea typeface="Arial" charset="0"/>
                <a:cs typeface="Arial" charset="0"/>
              </a:endParaRPr>
            </a:p>
          </p:txBody>
        </p:sp>
      </p:grp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C49447A-00AE-40B8-8A7B-ECED8B955A36}"/>
              </a:ext>
            </a:extLst>
          </p:cNvPr>
          <p:cNvSpPr/>
          <p:nvPr/>
        </p:nvSpPr>
        <p:spPr>
          <a:xfrm>
            <a:off x="2808537" y="2834555"/>
            <a:ext cx="965483" cy="1061494"/>
          </a:xfrm>
          <a:prstGeom prst="rect">
            <a:avLst/>
          </a:prstGeom>
          <a:noFill/>
          <a:ln w="19050" cap="flat" cmpd="sng" algn="ctr">
            <a:solidFill>
              <a:srgbClr val="00B0F0"/>
            </a:solidFill>
            <a:prstDash val="sysDash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GatewaySubnet</a:t>
            </a:r>
            <a:b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10.2.1.0/27</a:t>
            </a:r>
          </a:p>
        </p:txBody>
      </p:sp>
      <p:sp>
        <p:nvSpPr>
          <p:cNvPr id="236" name="TextBox 235">
            <a:extLst>
              <a:ext uri="{FF2B5EF4-FFF2-40B4-BE49-F238E27FC236}">
                <a16:creationId xmlns:a16="http://schemas.microsoft.com/office/drawing/2014/main" id="{FB945016-1550-450D-971B-65D71B8419E3}"/>
              </a:ext>
            </a:extLst>
          </p:cNvPr>
          <p:cNvSpPr txBox="1"/>
          <p:nvPr/>
        </p:nvSpPr>
        <p:spPr>
          <a:xfrm rot="16200000">
            <a:off x="2601099" y="3406520"/>
            <a:ext cx="680872" cy="215445"/>
          </a:xfrm>
          <a:prstGeom prst="rect">
            <a:avLst/>
          </a:prstGeom>
          <a:noFill/>
        </p:spPr>
        <p:txBody>
          <a:bodyPr wrap="none" lIns="0" tIns="0" rIns="0" bIns="0" rtlCol="0" anchor="t">
            <a:noAutofit/>
          </a:bodyPr>
          <a:lstStyle/>
          <a:p>
            <a:pPr marL="0" marR="0" lvl="0" indent="0" algn="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none" spc="0" normalizeH="0" baseline="0" noProof="0" dirty="0" err="1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</a:rPr>
              <a:t>Vnet</a:t>
            </a:r>
            <a:r>
              <a:rPr kumimoji="0" lang="en-US" sz="900" b="1" i="0" u="none" strike="noStrike" kern="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</a:rPr>
              <a:t> Gateway</a:t>
            </a:r>
          </a:p>
        </p:txBody>
      </p:sp>
      <p:cxnSp>
        <p:nvCxnSpPr>
          <p:cNvPr id="237" name="Straight Arrow Connector 236">
            <a:extLst>
              <a:ext uri="{FF2B5EF4-FFF2-40B4-BE49-F238E27FC236}">
                <a16:creationId xmlns:a16="http://schemas.microsoft.com/office/drawing/2014/main" id="{7F7E6729-8FE2-4C5D-83E6-A5AA188BEE8B}"/>
              </a:ext>
            </a:extLst>
          </p:cNvPr>
          <p:cNvCxnSpPr>
            <a:cxnSpLocks/>
            <a:stCxn id="250" idx="3"/>
          </p:cNvCxnSpPr>
          <p:nvPr/>
        </p:nvCxnSpPr>
        <p:spPr bwMode="auto">
          <a:xfrm flipV="1">
            <a:off x="1843708" y="1820353"/>
            <a:ext cx="3517564" cy="1207216"/>
          </a:xfrm>
          <a:prstGeom prst="straightConnector1">
            <a:avLst/>
          </a:prstGeom>
          <a:solidFill>
            <a:srgbClr val="00B8FF"/>
          </a:solidFill>
          <a:ln w="12700" cap="flat" cmpd="sng" algn="ctr">
            <a:solidFill>
              <a:srgbClr val="5F5F5F"/>
            </a:solidFill>
            <a:prstDash val="solid"/>
            <a:round/>
            <a:headEnd type="oval" w="sm" len="sm"/>
            <a:tailEnd type="oval" w="sm" len="sm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238" name="Rectangle 237">
            <a:extLst>
              <a:ext uri="{FF2B5EF4-FFF2-40B4-BE49-F238E27FC236}">
                <a16:creationId xmlns:a16="http://schemas.microsoft.com/office/drawing/2014/main" id="{6C6D073F-F3EB-4355-8428-07DD30028C3D}"/>
              </a:ext>
            </a:extLst>
          </p:cNvPr>
          <p:cNvSpPr/>
          <p:nvPr/>
        </p:nvSpPr>
        <p:spPr>
          <a:xfrm>
            <a:off x="628923" y="2114877"/>
            <a:ext cx="3209143" cy="3302684"/>
          </a:xfrm>
          <a:prstGeom prst="rect">
            <a:avLst/>
          </a:prstGeom>
          <a:noFill/>
          <a:ln w="19050" cap="flat" cmpd="sng" algn="ctr">
            <a:solidFill>
              <a:srgbClr val="0070C0"/>
            </a:solidFill>
            <a:prstDash val="sysDot"/>
            <a:miter lim="800000"/>
          </a:ln>
          <a:effectLst/>
        </p:spPr>
        <p:txBody>
          <a:bodyPr rot="0" spcFirstLastPara="0" vertOverflow="overflow" horzOverflow="overflow" vert="horz" wrap="square" lIns="91440" tIns="45720" rIns="21600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Nunito" panose="02000503000000000000" pitchFamily="2" charset="0"/>
                <a:ea typeface="+mn-ea"/>
                <a:cs typeface="+mn-cs"/>
              </a:rPr>
              <a:t>VCN – PORTO 10.2.0.0/16</a:t>
            </a:r>
          </a:p>
        </p:txBody>
      </p:sp>
      <p:grpSp>
        <p:nvGrpSpPr>
          <p:cNvPr id="239" name="Group 238">
            <a:extLst>
              <a:ext uri="{FF2B5EF4-FFF2-40B4-BE49-F238E27FC236}">
                <a16:creationId xmlns:a16="http://schemas.microsoft.com/office/drawing/2014/main" id="{B8B8ADB6-F639-49C0-8DC7-CAC6C145D71F}"/>
              </a:ext>
            </a:extLst>
          </p:cNvPr>
          <p:cNvGrpSpPr/>
          <p:nvPr/>
        </p:nvGrpSpPr>
        <p:grpSpPr>
          <a:xfrm>
            <a:off x="3630476" y="1902992"/>
            <a:ext cx="393219" cy="369550"/>
            <a:chOff x="3632662" y="1927194"/>
            <a:chExt cx="393219" cy="369550"/>
          </a:xfrm>
        </p:grpSpPr>
        <p:sp>
          <p:nvSpPr>
            <p:cNvPr id="240" name="Rectangle 239">
              <a:extLst>
                <a:ext uri="{FF2B5EF4-FFF2-40B4-BE49-F238E27FC236}">
                  <a16:creationId xmlns:a16="http://schemas.microsoft.com/office/drawing/2014/main" id="{EC125C47-0152-4D7E-BFBE-D2277DA4AC97}"/>
                </a:ext>
              </a:extLst>
            </p:cNvPr>
            <p:cNvSpPr/>
            <p:nvPr/>
          </p:nvSpPr>
          <p:spPr>
            <a:xfrm>
              <a:off x="3632662" y="1951640"/>
              <a:ext cx="393219" cy="308775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241" name="Graphic 245">
              <a:extLst>
                <a:ext uri="{FF2B5EF4-FFF2-40B4-BE49-F238E27FC236}">
                  <a16:creationId xmlns:a16="http://schemas.microsoft.com/office/drawing/2014/main" id="{EC130ADD-9146-48DC-842A-2E5051C0EED8}"/>
                </a:ext>
              </a:extLst>
            </p:cNvPr>
            <p:cNvGrpSpPr/>
            <p:nvPr/>
          </p:nvGrpSpPr>
          <p:grpSpPr>
            <a:xfrm>
              <a:off x="3645990" y="1927194"/>
              <a:ext cx="369550" cy="369550"/>
              <a:chOff x="4215918" y="1877420"/>
              <a:chExt cx="476250" cy="476250"/>
            </a:xfrm>
          </p:grpSpPr>
          <p:sp>
            <p:nvSpPr>
              <p:cNvPr id="242" name="Freeform: Shape 241">
                <a:extLst>
                  <a:ext uri="{FF2B5EF4-FFF2-40B4-BE49-F238E27FC236}">
                    <a16:creationId xmlns:a16="http://schemas.microsoft.com/office/drawing/2014/main" id="{C8936199-2CB3-4245-97ED-6027FDC4C488}"/>
                  </a:ext>
                </a:extLst>
              </p:cNvPr>
              <p:cNvSpPr/>
              <p:nvPr/>
            </p:nvSpPr>
            <p:spPr>
              <a:xfrm>
                <a:off x="4541911" y="1978623"/>
                <a:ext cx="150623" cy="273496"/>
              </a:xfrm>
              <a:custGeom>
                <a:avLst/>
                <a:gdLst>
                  <a:gd name="connsiteX0" fmla="*/ 147399 w 150623"/>
                  <a:gd name="connsiteY0" fmla="*/ 143589 h 273496"/>
                  <a:gd name="connsiteX1" fmla="*/ 147399 w 150623"/>
                  <a:gd name="connsiteY1" fmla="*/ 126444 h 273496"/>
                  <a:gd name="connsiteX2" fmla="*/ 124539 w 150623"/>
                  <a:gd name="connsiteY2" fmla="*/ 103584 h 273496"/>
                  <a:gd name="connsiteX3" fmla="*/ 21669 w 150623"/>
                  <a:gd name="connsiteY3" fmla="*/ 3572 h 273496"/>
                  <a:gd name="connsiteX4" fmla="*/ 5477 w 150623"/>
                  <a:gd name="connsiteY4" fmla="*/ 3572 h 273496"/>
                  <a:gd name="connsiteX5" fmla="*/ 5477 w 150623"/>
                  <a:gd name="connsiteY5" fmla="*/ 3572 h 273496"/>
                  <a:gd name="connsiteX6" fmla="*/ 5477 w 150623"/>
                  <a:gd name="connsiteY6" fmla="*/ 20717 h 273496"/>
                  <a:gd name="connsiteX7" fmla="*/ 113109 w 150623"/>
                  <a:gd name="connsiteY7" fmla="*/ 126444 h 273496"/>
                  <a:gd name="connsiteX8" fmla="*/ 113109 w 150623"/>
                  <a:gd name="connsiteY8" fmla="*/ 143589 h 273496"/>
                  <a:gd name="connsiteX9" fmla="*/ 3572 w 150623"/>
                  <a:gd name="connsiteY9" fmla="*/ 253127 h 273496"/>
                  <a:gd name="connsiteX10" fmla="*/ 3572 w 150623"/>
                  <a:gd name="connsiteY10" fmla="*/ 270272 h 273496"/>
                  <a:gd name="connsiteX11" fmla="*/ 3572 w 150623"/>
                  <a:gd name="connsiteY11" fmla="*/ 270272 h 273496"/>
                  <a:gd name="connsiteX12" fmla="*/ 19764 w 150623"/>
                  <a:gd name="connsiteY12" fmla="*/ 270272 h 273496"/>
                  <a:gd name="connsiteX13" fmla="*/ 121682 w 150623"/>
                  <a:gd name="connsiteY13" fmla="*/ 169307 h 273496"/>
                  <a:gd name="connsiteX14" fmla="*/ 122634 w 150623"/>
                  <a:gd name="connsiteY14" fmla="*/ 168354 h 273496"/>
                  <a:gd name="connsiteX15" fmla="*/ 147399 w 150623"/>
                  <a:gd name="connsiteY15" fmla="*/ 143589 h 2734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50623" h="273496">
                    <a:moveTo>
                      <a:pt x="147399" y="143589"/>
                    </a:moveTo>
                    <a:cubicBezTo>
                      <a:pt x="152162" y="138827"/>
                      <a:pt x="151209" y="131207"/>
                      <a:pt x="147399" y="126444"/>
                    </a:cubicBezTo>
                    <a:lnTo>
                      <a:pt x="124539" y="103584"/>
                    </a:lnTo>
                    <a:lnTo>
                      <a:pt x="21669" y="3572"/>
                    </a:lnTo>
                    <a:cubicBezTo>
                      <a:pt x="16907" y="-1191"/>
                      <a:pt x="10239" y="-1191"/>
                      <a:pt x="5477" y="3572"/>
                    </a:cubicBezTo>
                    <a:lnTo>
                      <a:pt x="5477" y="3572"/>
                    </a:lnTo>
                    <a:cubicBezTo>
                      <a:pt x="714" y="8334"/>
                      <a:pt x="-238" y="15954"/>
                      <a:pt x="5477" y="20717"/>
                    </a:cubicBezTo>
                    <a:lnTo>
                      <a:pt x="113109" y="126444"/>
                    </a:lnTo>
                    <a:cubicBezTo>
                      <a:pt x="117872" y="131207"/>
                      <a:pt x="117872" y="138827"/>
                      <a:pt x="113109" y="143589"/>
                    </a:cubicBezTo>
                    <a:lnTo>
                      <a:pt x="3572" y="253127"/>
                    </a:lnTo>
                    <a:cubicBezTo>
                      <a:pt x="-1191" y="257889"/>
                      <a:pt x="-1191" y="265509"/>
                      <a:pt x="3572" y="270272"/>
                    </a:cubicBezTo>
                    <a:lnTo>
                      <a:pt x="3572" y="270272"/>
                    </a:lnTo>
                    <a:cubicBezTo>
                      <a:pt x="8334" y="275034"/>
                      <a:pt x="15954" y="274082"/>
                      <a:pt x="19764" y="270272"/>
                    </a:cubicBezTo>
                    <a:lnTo>
                      <a:pt x="121682" y="169307"/>
                    </a:lnTo>
                    <a:cubicBezTo>
                      <a:pt x="121682" y="169307"/>
                      <a:pt x="121682" y="169307"/>
                      <a:pt x="122634" y="168354"/>
                    </a:cubicBezTo>
                    <a:lnTo>
                      <a:pt x="147399" y="143589"/>
                    </a:lnTo>
                    <a:close/>
                  </a:path>
                </a:pathLst>
              </a:custGeom>
              <a:solidFill>
                <a:srgbClr val="3999C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5F5F5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3" name="Freeform: Shape 242">
                <a:extLst>
                  <a:ext uri="{FF2B5EF4-FFF2-40B4-BE49-F238E27FC236}">
                    <a16:creationId xmlns:a16="http://schemas.microsoft.com/office/drawing/2014/main" id="{D1E66C50-8F50-4336-A9B6-28D91A401AA8}"/>
                  </a:ext>
                </a:extLst>
              </p:cNvPr>
              <p:cNvSpPr/>
              <p:nvPr/>
            </p:nvSpPr>
            <p:spPr>
              <a:xfrm>
                <a:off x="4215550" y="1978623"/>
                <a:ext cx="150623" cy="273496"/>
              </a:xfrm>
              <a:custGeom>
                <a:avLst/>
                <a:gdLst>
                  <a:gd name="connsiteX0" fmla="*/ 3225 w 150623"/>
                  <a:gd name="connsiteY0" fmla="*/ 143589 h 273496"/>
                  <a:gd name="connsiteX1" fmla="*/ 3225 w 150623"/>
                  <a:gd name="connsiteY1" fmla="*/ 126444 h 273496"/>
                  <a:gd name="connsiteX2" fmla="*/ 26085 w 150623"/>
                  <a:gd name="connsiteY2" fmla="*/ 103584 h 273496"/>
                  <a:gd name="connsiteX3" fmla="*/ 128955 w 150623"/>
                  <a:gd name="connsiteY3" fmla="*/ 3572 h 273496"/>
                  <a:gd name="connsiteX4" fmla="*/ 145147 w 150623"/>
                  <a:gd name="connsiteY4" fmla="*/ 3572 h 273496"/>
                  <a:gd name="connsiteX5" fmla="*/ 145147 w 150623"/>
                  <a:gd name="connsiteY5" fmla="*/ 3572 h 273496"/>
                  <a:gd name="connsiteX6" fmla="*/ 145147 w 150623"/>
                  <a:gd name="connsiteY6" fmla="*/ 20717 h 273496"/>
                  <a:gd name="connsiteX7" fmla="*/ 39420 w 150623"/>
                  <a:gd name="connsiteY7" fmla="*/ 126444 h 273496"/>
                  <a:gd name="connsiteX8" fmla="*/ 39420 w 150623"/>
                  <a:gd name="connsiteY8" fmla="*/ 143589 h 273496"/>
                  <a:gd name="connsiteX9" fmla="*/ 147052 w 150623"/>
                  <a:gd name="connsiteY9" fmla="*/ 253127 h 273496"/>
                  <a:gd name="connsiteX10" fmla="*/ 147052 w 150623"/>
                  <a:gd name="connsiteY10" fmla="*/ 270272 h 273496"/>
                  <a:gd name="connsiteX11" fmla="*/ 147052 w 150623"/>
                  <a:gd name="connsiteY11" fmla="*/ 270272 h 273496"/>
                  <a:gd name="connsiteX12" fmla="*/ 130860 w 150623"/>
                  <a:gd name="connsiteY12" fmla="*/ 270272 h 273496"/>
                  <a:gd name="connsiteX13" fmla="*/ 27037 w 150623"/>
                  <a:gd name="connsiteY13" fmla="*/ 170259 h 273496"/>
                  <a:gd name="connsiteX14" fmla="*/ 26085 w 150623"/>
                  <a:gd name="connsiteY14" fmla="*/ 169307 h 273496"/>
                  <a:gd name="connsiteX15" fmla="*/ 3225 w 150623"/>
                  <a:gd name="connsiteY15" fmla="*/ 143589 h 2734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50623" h="273496">
                    <a:moveTo>
                      <a:pt x="3225" y="143589"/>
                    </a:moveTo>
                    <a:cubicBezTo>
                      <a:pt x="-1538" y="138827"/>
                      <a:pt x="-585" y="131207"/>
                      <a:pt x="3225" y="126444"/>
                    </a:cubicBezTo>
                    <a:lnTo>
                      <a:pt x="26085" y="103584"/>
                    </a:lnTo>
                    <a:lnTo>
                      <a:pt x="128955" y="3572"/>
                    </a:lnTo>
                    <a:cubicBezTo>
                      <a:pt x="133717" y="-1191"/>
                      <a:pt x="140385" y="-1191"/>
                      <a:pt x="145147" y="3572"/>
                    </a:cubicBezTo>
                    <a:lnTo>
                      <a:pt x="145147" y="3572"/>
                    </a:lnTo>
                    <a:cubicBezTo>
                      <a:pt x="149910" y="8334"/>
                      <a:pt x="150862" y="15954"/>
                      <a:pt x="145147" y="20717"/>
                    </a:cubicBezTo>
                    <a:lnTo>
                      <a:pt x="39420" y="126444"/>
                    </a:lnTo>
                    <a:cubicBezTo>
                      <a:pt x="34657" y="131207"/>
                      <a:pt x="34657" y="138827"/>
                      <a:pt x="39420" y="143589"/>
                    </a:cubicBezTo>
                    <a:lnTo>
                      <a:pt x="147052" y="253127"/>
                    </a:lnTo>
                    <a:cubicBezTo>
                      <a:pt x="151815" y="257889"/>
                      <a:pt x="151815" y="265509"/>
                      <a:pt x="147052" y="270272"/>
                    </a:cubicBezTo>
                    <a:lnTo>
                      <a:pt x="147052" y="270272"/>
                    </a:lnTo>
                    <a:cubicBezTo>
                      <a:pt x="142290" y="275034"/>
                      <a:pt x="134670" y="274082"/>
                      <a:pt x="130860" y="270272"/>
                    </a:cubicBezTo>
                    <a:lnTo>
                      <a:pt x="27037" y="170259"/>
                    </a:lnTo>
                    <a:cubicBezTo>
                      <a:pt x="27037" y="170259"/>
                      <a:pt x="27037" y="170259"/>
                      <a:pt x="26085" y="169307"/>
                    </a:cubicBezTo>
                    <a:lnTo>
                      <a:pt x="3225" y="143589"/>
                    </a:lnTo>
                    <a:close/>
                  </a:path>
                </a:pathLst>
              </a:custGeom>
              <a:solidFill>
                <a:srgbClr val="3999C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5F5F5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4" name="Freeform: Shape 243">
                <a:extLst>
                  <a:ext uri="{FF2B5EF4-FFF2-40B4-BE49-F238E27FC236}">
                    <a16:creationId xmlns:a16="http://schemas.microsoft.com/office/drawing/2014/main" id="{B365EFBB-90EE-41A6-8C56-96D3919D152F}"/>
                  </a:ext>
                </a:extLst>
              </p:cNvPr>
              <p:cNvSpPr/>
              <p:nvPr/>
            </p:nvSpPr>
            <p:spPr>
              <a:xfrm>
                <a:off x="4324502" y="2082207"/>
                <a:ext cx="64770" cy="62865"/>
              </a:xfrm>
              <a:custGeom>
                <a:avLst/>
                <a:gdLst>
                  <a:gd name="connsiteX0" fmla="*/ 64770 w 64770"/>
                  <a:gd name="connsiteY0" fmla="*/ 31432 h 62865"/>
                  <a:gd name="connsiteX1" fmla="*/ 33338 w 64770"/>
                  <a:gd name="connsiteY1" fmla="*/ 62865 h 62865"/>
                  <a:gd name="connsiteX2" fmla="*/ 0 w 64770"/>
                  <a:gd name="connsiteY2" fmla="*/ 31432 h 62865"/>
                  <a:gd name="connsiteX3" fmla="*/ 33338 w 64770"/>
                  <a:gd name="connsiteY3" fmla="*/ 0 h 62865"/>
                  <a:gd name="connsiteX4" fmla="*/ 64770 w 64770"/>
                  <a:gd name="connsiteY4" fmla="*/ 31432 h 628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4770" h="62865">
                    <a:moveTo>
                      <a:pt x="64770" y="31432"/>
                    </a:moveTo>
                    <a:cubicBezTo>
                      <a:pt x="64770" y="49530"/>
                      <a:pt x="49530" y="62865"/>
                      <a:pt x="33338" y="62865"/>
                    </a:cubicBezTo>
                    <a:cubicBezTo>
                      <a:pt x="17145" y="62865"/>
                      <a:pt x="0" y="47625"/>
                      <a:pt x="0" y="31432"/>
                    </a:cubicBezTo>
                    <a:cubicBezTo>
                      <a:pt x="0" y="15240"/>
                      <a:pt x="13335" y="0"/>
                      <a:pt x="33338" y="0"/>
                    </a:cubicBezTo>
                    <a:cubicBezTo>
                      <a:pt x="52388" y="0"/>
                      <a:pt x="64770" y="15240"/>
                      <a:pt x="64770" y="31432"/>
                    </a:cubicBezTo>
                    <a:close/>
                  </a:path>
                </a:pathLst>
              </a:custGeom>
              <a:solidFill>
                <a:srgbClr val="7FBA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5F5F5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5" name="Freeform: Shape 244">
                <a:extLst>
                  <a:ext uri="{FF2B5EF4-FFF2-40B4-BE49-F238E27FC236}">
                    <a16:creationId xmlns:a16="http://schemas.microsoft.com/office/drawing/2014/main" id="{5E5C973A-9E86-4594-9013-24868D9E06A2}"/>
                  </a:ext>
                </a:extLst>
              </p:cNvPr>
              <p:cNvSpPr/>
              <p:nvPr/>
            </p:nvSpPr>
            <p:spPr>
              <a:xfrm>
                <a:off x="4420705" y="2082207"/>
                <a:ext cx="64769" cy="62865"/>
              </a:xfrm>
              <a:custGeom>
                <a:avLst/>
                <a:gdLst>
                  <a:gd name="connsiteX0" fmla="*/ 64770 w 64769"/>
                  <a:gd name="connsiteY0" fmla="*/ 31432 h 62865"/>
                  <a:gd name="connsiteX1" fmla="*/ 33338 w 64769"/>
                  <a:gd name="connsiteY1" fmla="*/ 62865 h 62865"/>
                  <a:gd name="connsiteX2" fmla="*/ 0 w 64769"/>
                  <a:gd name="connsiteY2" fmla="*/ 31432 h 62865"/>
                  <a:gd name="connsiteX3" fmla="*/ 33338 w 64769"/>
                  <a:gd name="connsiteY3" fmla="*/ 0 h 62865"/>
                  <a:gd name="connsiteX4" fmla="*/ 64770 w 64769"/>
                  <a:gd name="connsiteY4" fmla="*/ 31432 h 628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4769" h="62865">
                    <a:moveTo>
                      <a:pt x="64770" y="31432"/>
                    </a:moveTo>
                    <a:cubicBezTo>
                      <a:pt x="64770" y="49530"/>
                      <a:pt x="49530" y="62865"/>
                      <a:pt x="33338" y="62865"/>
                    </a:cubicBezTo>
                    <a:cubicBezTo>
                      <a:pt x="17145" y="62865"/>
                      <a:pt x="0" y="47625"/>
                      <a:pt x="0" y="31432"/>
                    </a:cubicBezTo>
                    <a:cubicBezTo>
                      <a:pt x="0" y="15240"/>
                      <a:pt x="15240" y="0"/>
                      <a:pt x="33338" y="0"/>
                    </a:cubicBezTo>
                    <a:cubicBezTo>
                      <a:pt x="51435" y="0"/>
                      <a:pt x="64770" y="15240"/>
                      <a:pt x="64770" y="31432"/>
                    </a:cubicBezTo>
                    <a:close/>
                  </a:path>
                </a:pathLst>
              </a:custGeom>
              <a:solidFill>
                <a:srgbClr val="7FBA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5F5F5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6" name="Freeform: Shape 245">
                <a:extLst>
                  <a:ext uri="{FF2B5EF4-FFF2-40B4-BE49-F238E27FC236}">
                    <a16:creationId xmlns:a16="http://schemas.microsoft.com/office/drawing/2014/main" id="{1E0C603D-2F8D-4537-98F6-85D577EFB8F8}"/>
                  </a:ext>
                </a:extLst>
              </p:cNvPr>
              <p:cNvSpPr/>
              <p:nvPr/>
            </p:nvSpPr>
            <p:spPr>
              <a:xfrm>
                <a:off x="4519765" y="2082207"/>
                <a:ext cx="62864" cy="62865"/>
              </a:xfrm>
              <a:custGeom>
                <a:avLst/>
                <a:gdLst>
                  <a:gd name="connsiteX0" fmla="*/ 62865 w 62864"/>
                  <a:gd name="connsiteY0" fmla="*/ 31432 h 62865"/>
                  <a:gd name="connsiteX1" fmla="*/ 31433 w 62864"/>
                  <a:gd name="connsiteY1" fmla="*/ 62865 h 62865"/>
                  <a:gd name="connsiteX2" fmla="*/ 0 w 62864"/>
                  <a:gd name="connsiteY2" fmla="*/ 31432 h 62865"/>
                  <a:gd name="connsiteX3" fmla="*/ 31433 w 62864"/>
                  <a:gd name="connsiteY3" fmla="*/ 0 h 62865"/>
                  <a:gd name="connsiteX4" fmla="*/ 62865 w 62864"/>
                  <a:gd name="connsiteY4" fmla="*/ 31432 h 628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864" h="62865">
                    <a:moveTo>
                      <a:pt x="62865" y="31432"/>
                    </a:moveTo>
                    <a:cubicBezTo>
                      <a:pt x="62865" y="48792"/>
                      <a:pt x="48792" y="62865"/>
                      <a:pt x="31433" y="62865"/>
                    </a:cubicBezTo>
                    <a:cubicBezTo>
                      <a:pt x="14073" y="62865"/>
                      <a:pt x="0" y="48792"/>
                      <a:pt x="0" y="31432"/>
                    </a:cubicBezTo>
                    <a:cubicBezTo>
                      <a:pt x="0" y="14073"/>
                      <a:pt x="14073" y="0"/>
                      <a:pt x="31433" y="0"/>
                    </a:cubicBezTo>
                    <a:cubicBezTo>
                      <a:pt x="48792" y="0"/>
                      <a:pt x="62865" y="14073"/>
                      <a:pt x="62865" y="31432"/>
                    </a:cubicBezTo>
                    <a:close/>
                  </a:path>
                </a:pathLst>
              </a:custGeom>
              <a:solidFill>
                <a:srgbClr val="7FBA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5F5F5F"/>
                  </a:solidFill>
                  <a:effectLst/>
                  <a:uLnTx/>
                  <a:uFillTx/>
                </a:endParaRPr>
              </a:p>
            </p:txBody>
          </p:sp>
        </p:grpSp>
      </p:grpSp>
      <p:pic>
        <p:nvPicPr>
          <p:cNvPr id="247" name="Graphic 246">
            <a:extLst>
              <a:ext uri="{FF2B5EF4-FFF2-40B4-BE49-F238E27FC236}">
                <a16:creationId xmlns:a16="http://schemas.microsoft.com/office/drawing/2014/main" id="{0C84F413-AC6C-46F8-BC0F-BF697F2C9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097072" y="3313844"/>
            <a:ext cx="414265" cy="414265"/>
          </a:xfrm>
          <a:prstGeom prst="rect">
            <a:avLst/>
          </a:prstGeom>
        </p:spPr>
      </p:pic>
      <p:pic>
        <p:nvPicPr>
          <p:cNvPr id="248" name="Graphic 247">
            <a:extLst>
              <a:ext uri="{FF2B5EF4-FFF2-40B4-BE49-F238E27FC236}">
                <a16:creationId xmlns:a16="http://schemas.microsoft.com/office/drawing/2014/main" id="{101EE949-2355-4B2B-81C8-0295DAF470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24329" y="4463692"/>
            <a:ext cx="416486" cy="416486"/>
          </a:xfrm>
          <a:prstGeom prst="rect">
            <a:avLst/>
          </a:prstGeom>
        </p:spPr>
      </p:pic>
      <p:pic>
        <p:nvPicPr>
          <p:cNvPr id="249" name="Graphic 248">
            <a:extLst>
              <a:ext uri="{FF2B5EF4-FFF2-40B4-BE49-F238E27FC236}">
                <a16:creationId xmlns:a16="http://schemas.microsoft.com/office/drawing/2014/main" id="{2369041E-8CA5-460B-8AB6-E7FE047524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42636" y="2994487"/>
            <a:ext cx="416486" cy="416486"/>
          </a:xfrm>
          <a:prstGeom prst="rect">
            <a:avLst/>
          </a:prstGeom>
        </p:spPr>
      </p:pic>
      <p:pic>
        <p:nvPicPr>
          <p:cNvPr id="250" name="Graphic 249">
            <a:extLst>
              <a:ext uri="{FF2B5EF4-FFF2-40B4-BE49-F238E27FC236}">
                <a16:creationId xmlns:a16="http://schemas.microsoft.com/office/drawing/2014/main" id="{7CC697D9-6550-4602-8CEF-B87D7036261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655562" y="2933496"/>
            <a:ext cx="188146" cy="188146"/>
          </a:xfrm>
          <a:prstGeom prst="rect">
            <a:avLst/>
          </a:prstGeom>
        </p:spPr>
      </p:pic>
      <p:grpSp>
        <p:nvGrpSpPr>
          <p:cNvPr id="251" name="Group 250">
            <a:extLst>
              <a:ext uri="{FF2B5EF4-FFF2-40B4-BE49-F238E27FC236}">
                <a16:creationId xmlns:a16="http://schemas.microsoft.com/office/drawing/2014/main" id="{1B564A6A-EAB8-44A4-988E-1DEFBD860F32}"/>
              </a:ext>
            </a:extLst>
          </p:cNvPr>
          <p:cNvGrpSpPr/>
          <p:nvPr/>
        </p:nvGrpSpPr>
        <p:grpSpPr>
          <a:xfrm>
            <a:off x="1502707" y="4352863"/>
            <a:ext cx="1265248" cy="749807"/>
            <a:chOff x="1247751" y="1458708"/>
            <a:chExt cx="1363376" cy="807960"/>
          </a:xfrm>
        </p:grpSpPr>
        <p:sp>
          <p:nvSpPr>
            <p:cNvPr id="252" name="Rectangle 251">
              <a:extLst>
                <a:ext uri="{FF2B5EF4-FFF2-40B4-BE49-F238E27FC236}">
                  <a16:creationId xmlns:a16="http://schemas.microsoft.com/office/drawing/2014/main" id="{3AEB121F-79A9-49A5-954F-DD736504BCA0}"/>
                </a:ext>
              </a:extLst>
            </p:cNvPr>
            <p:cNvSpPr/>
            <p:nvPr/>
          </p:nvSpPr>
          <p:spPr>
            <a:xfrm>
              <a:off x="1646655" y="1458708"/>
              <a:ext cx="582945" cy="635162"/>
            </a:xfrm>
            <a:prstGeom prst="rect">
              <a:avLst/>
            </a:prstGeom>
            <a:noFill/>
            <a:ln w="190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3" name="Rectangle 252">
              <a:extLst>
                <a:ext uri="{FF2B5EF4-FFF2-40B4-BE49-F238E27FC236}">
                  <a16:creationId xmlns:a16="http://schemas.microsoft.com/office/drawing/2014/main" id="{94D2B57B-BE8C-4DDC-B119-290506251613}"/>
                </a:ext>
              </a:extLst>
            </p:cNvPr>
            <p:cNvSpPr/>
            <p:nvPr/>
          </p:nvSpPr>
          <p:spPr>
            <a:xfrm>
              <a:off x="1247751" y="2034515"/>
              <a:ext cx="1363376" cy="2321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5F5F5F"/>
                  </a:solidFill>
                  <a:effectLst/>
                  <a:uLnTx/>
                  <a:uFillTx/>
                  <a:latin typeface="Arial" charset="0"/>
                  <a:ea typeface="Arial" charset="0"/>
                  <a:cs typeface="Arial" charset="0"/>
                </a:rPr>
                <a:t>bolhao</a:t>
              </a:r>
              <a:endPara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Arial" charset="0"/>
                <a:ea typeface="Arial" charset="0"/>
                <a:cs typeface="Arial" charset="0"/>
              </a:endParaRPr>
            </a:p>
          </p:txBody>
        </p:sp>
      </p:grpSp>
      <p:pic>
        <p:nvPicPr>
          <p:cNvPr id="254" name="Graphic 253">
            <a:extLst>
              <a:ext uri="{FF2B5EF4-FFF2-40B4-BE49-F238E27FC236}">
                <a16:creationId xmlns:a16="http://schemas.microsoft.com/office/drawing/2014/main" id="{0686505C-4994-4AD5-AD8B-B16D35CCE2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940437" y="4467369"/>
            <a:ext cx="416486" cy="416486"/>
          </a:xfrm>
          <a:prstGeom prst="rect">
            <a:avLst/>
          </a:prstGeom>
        </p:spPr>
      </p:pic>
      <p:pic>
        <p:nvPicPr>
          <p:cNvPr id="255" name="Graphic 254">
            <a:extLst>
              <a:ext uri="{FF2B5EF4-FFF2-40B4-BE49-F238E27FC236}">
                <a16:creationId xmlns:a16="http://schemas.microsoft.com/office/drawing/2014/main" id="{DD681B53-1CDC-4BE4-95B6-5F327DFD128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142836" y="3384220"/>
            <a:ext cx="257253" cy="257253"/>
          </a:xfrm>
          <a:prstGeom prst="rect">
            <a:avLst/>
          </a:prstGeom>
        </p:spPr>
      </p:pic>
      <p:cxnSp>
        <p:nvCxnSpPr>
          <p:cNvPr id="256" name="Straight Arrow Connector 255">
            <a:extLst>
              <a:ext uri="{FF2B5EF4-FFF2-40B4-BE49-F238E27FC236}">
                <a16:creationId xmlns:a16="http://schemas.microsoft.com/office/drawing/2014/main" id="{ED382FE5-F00E-40C3-B519-0797FC55C4E9}"/>
              </a:ext>
            </a:extLst>
          </p:cNvPr>
          <p:cNvCxnSpPr>
            <a:cxnSpLocks/>
            <a:stCxn id="247" idx="3"/>
            <a:endCxn id="255" idx="1"/>
          </p:cNvCxnSpPr>
          <p:nvPr/>
        </p:nvCxnSpPr>
        <p:spPr bwMode="auto">
          <a:xfrm flipV="1">
            <a:off x="3511337" y="3512847"/>
            <a:ext cx="631499" cy="8130"/>
          </a:xfrm>
          <a:prstGeom prst="straightConnector1">
            <a:avLst/>
          </a:prstGeom>
          <a:solidFill>
            <a:srgbClr val="00B8FF"/>
          </a:solidFill>
          <a:ln w="12700" cap="flat" cmpd="sng" algn="ctr">
            <a:solidFill>
              <a:srgbClr val="5F5F5F"/>
            </a:solidFill>
            <a:prstDash val="solid"/>
            <a:round/>
            <a:headEnd type="oval" w="sm" len="sm"/>
            <a:tailEnd type="oval" w="sm" len="sm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grpSp>
        <p:nvGrpSpPr>
          <p:cNvPr id="257" name="Group 256">
            <a:extLst>
              <a:ext uri="{FF2B5EF4-FFF2-40B4-BE49-F238E27FC236}">
                <a16:creationId xmlns:a16="http://schemas.microsoft.com/office/drawing/2014/main" id="{6D436934-1A7B-48C8-9297-782574304994}"/>
              </a:ext>
            </a:extLst>
          </p:cNvPr>
          <p:cNvGrpSpPr/>
          <p:nvPr/>
        </p:nvGrpSpPr>
        <p:grpSpPr>
          <a:xfrm>
            <a:off x="4564397" y="2874281"/>
            <a:ext cx="657441" cy="476350"/>
            <a:chOff x="4382646" y="2731652"/>
            <a:chExt cx="657441" cy="476350"/>
          </a:xfrm>
        </p:grpSpPr>
        <p:pic>
          <p:nvPicPr>
            <p:cNvPr id="258" name="Graphic 257">
              <a:extLst>
                <a:ext uri="{FF2B5EF4-FFF2-40B4-BE49-F238E27FC236}">
                  <a16:creationId xmlns:a16="http://schemas.microsoft.com/office/drawing/2014/main" id="{076A4564-3A32-49A0-A0E6-15DA689DAA4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4469821" y="2731652"/>
              <a:ext cx="476250" cy="476250"/>
            </a:xfrm>
            <a:prstGeom prst="rect">
              <a:avLst/>
            </a:prstGeom>
          </p:spPr>
        </p:pic>
        <p:sp>
          <p:nvSpPr>
            <p:cNvPr id="259" name="TextBox 258">
              <a:extLst>
                <a:ext uri="{FF2B5EF4-FFF2-40B4-BE49-F238E27FC236}">
                  <a16:creationId xmlns:a16="http://schemas.microsoft.com/office/drawing/2014/main" id="{F6C1227B-86E4-4BFD-9BA2-C815C8BD4FB3}"/>
                </a:ext>
              </a:extLst>
            </p:cNvPr>
            <p:cNvSpPr txBox="1"/>
            <p:nvPr/>
          </p:nvSpPr>
          <p:spPr>
            <a:xfrm>
              <a:off x="4382646" y="3094024"/>
              <a:ext cx="657441" cy="1139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en-US" sz="800" b="1" dirty="0">
                  <a:solidFill>
                    <a:srgbClr val="0070C0"/>
                  </a:solidFill>
                  <a:latin typeface="Nunito" panose="02000503000000000000" pitchFamily="2" charset="0"/>
                </a:rPr>
                <a:t>ExpressRoute</a:t>
              </a:r>
            </a:p>
          </p:txBody>
        </p:sp>
      </p:grpSp>
      <p:sp>
        <p:nvSpPr>
          <p:cNvPr id="260" name="Arrow: Left-Right 259">
            <a:extLst>
              <a:ext uri="{FF2B5EF4-FFF2-40B4-BE49-F238E27FC236}">
                <a16:creationId xmlns:a16="http://schemas.microsoft.com/office/drawing/2014/main" id="{5A73A722-AB69-4A70-9238-DBE4997B88B6}"/>
              </a:ext>
            </a:extLst>
          </p:cNvPr>
          <p:cNvSpPr/>
          <p:nvPr/>
        </p:nvSpPr>
        <p:spPr>
          <a:xfrm>
            <a:off x="4435922" y="3388670"/>
            <a:ext cx="2586531" cy="240332"/>
          </a:xfrm>
          <a:prstGeom prst="leftRightArrow">
            <a:avLst/>
          </a:prstGeom>
          <a:gradFill>
            <a:gsLst>
              <a:gs pos="0">
                <a:srgbClr val="0070C0"/>
              </a:gs>
              <a:gs pos="100000">
                <a:srgbClr val="FF0000"/>
              </a:gs>
            </a:gsLst>
            <a:lin ang="0" scaled="0"/>
          </a:gradFill>
          <a:ln w="1905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61" name="Group 260">
            <a:extLst>
              <a:ext uri="{FF2B5EF4-FFF2-40B4-BE49-F238E27FC236}">
                <a16:creationId xmlns:a16="http://schemas.microsoft.com/office/drawing/2014/main" id="{E9328A23-55C5-4F15-BB6B-7086E2970CF3}"/>
              </a:ext>
            </a:extLst>
          </p:cNvPr>
          <p:cNvGrpSpPr/>
          <p:nvPr/>
        </p:nvGrpSpPr>
        <p:grpSpPr>
          <a:xfrm>
            <a:off x="10839324" y="1869034"/>
            <a:ext cx="385727" cy="385727"/>
            <a:chOff x="10489255" y="2324746"/>
            <a:chExt cx="669094" cy="669094"/>
          </a:xfrm>
        </p:grpSpPr>
        <p:sp>
          <p:nvSpPr>
            <p:cNvPr id="262" name="Oval 261">
              <a:extLst>
                <a:ext uri="{FF2B5EF4-FFF2-40B4-BE49-F238E27FC236}">
                  <a16:creationId xmlns:a16="http://schemas.microsoft.com/office/drawing/2014/main" id="{D748319F-45FC-4C4B-A0FE-A112E2D85C2A}"/>
                </a:ext>
              </a:extLst>
            </p:cNvPr>
            <p:cNvSpPr/>
            <p:nvPr/>
          </p:nvSpPr>
          <p:spPr>
            <a:xfrm>
              <a:off x="10489255" y="2324746"/>
              <a:ext cx="669094" cy="669094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263" name="Group 262">
              <a:extLst>
                <a:ext uri="{FF2B5EF4-FFF2-40B4-BE49-F238E27FC236}">
                  <a16:creationId xmlns:a16="http://schemas.microsoft.com/office/drawing/2014/main" id="{461E13B3-54DC-41B2-B505-6C425AA59B64}"/>
                </a:ext>
              </a:extLst>
            </p:cNvPr>
            <p:cNvGrpSpPr/>
            <p:nvPr/>
          </p:nvGrpSpPr>
          <p:grpSpPr>
            <a:xfrm>
              <a:off x="10530128" y="2367936"/>
              <a:ext cx="585564" cy="585564"/>
              <a:chOff x="7046913" y="4090988"/>
              <a:chExt cx="327025" cy="327025"/>
            </a:xfrm>
            <a:solidFill>
              <a:srgbClr val="5F5F5F"/>
            </a:solidFill>
          </p:grpSpPr>
          <p:sp>
            <p:nvSpPr>
              <p:cNvPr id="264" name="Freeform 32">
                <a:extLst>
                  <a:ext uri="{FF2B5EF4-FFF2-40B4-BE49-F238E27FC236}">
                    <a16:creationId xmlns:a16="http://schemas.microsoft.com/office/drawing/2014/main" id="{80A8F451-4460-4659-8364-D49B62E03C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4075" y="4281488"/>
                <a:ext cx="68263" cy="53975"/>
              </a:xfrm>
              <a:custGeom>
                <a:avLst/>
                <a:gdLst>
                  <a:gd name="T0" fmla="*/ 11 w 190"/>
                  <a:gd name="T1" fmla="*/ 0 h 148"/>
                  <a:gd name="T2" fmla="*/ 186 w 190"/>
                  <a:gd name="T3" fmla="*/ 20 h 148"/>
                  <a:gd name="T4" fmla="*/ 189 w 190"/>
                  <a:gd name="T5" fmla="*/ 31 h 148"/>
                  <a:gd name="T6" fmla="*/ 70 w 190"/>
                  <a:gd name="T7" fmla="*/ 147 h 148"/>
                  <a:gd name="T8" fmla="*/ 50 w 190"/>
                  <a:gd name="T9" fmla="*/ 141 h 148"/>
                  <a:gd name="T10" fmla="*/ 48 w 190"/>
                  <a:gd name="T11" fmla="*/ 141 h 148"/>
                  <a:gd name="T12" fmla="*/ 0 w 190"/>
                  <a:gd name="T13" fmla="*/ 17 h 148"/>
                  <a:gd name="T14" fmla="*/ 11 w 190"/>
                  <a:gd name="T15" fmla="*/ 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0" h="148">
                    <a:moveTo>
                      <a:pt x="11" y="0"/>
                    </a:moveTo>
                    <a:lnTo>
                      <a:pt x="186" y="20"/>
                    </a:lnTo>
                    <a:cubicBezTo>
                      <a:pt x="186" y="25"/>
                      <a:pt x="186" y="28"/>
                      <a:pt x="189" y="31"/>
                    </a:cubicBezTo>
                    <a:lnTo>
                      <a:pt x="70" y="147"/>
                    </a:lnTo>
                    <a:cubicBezTo>
                      <a:pt x="65" y="144"/>
                      <a:pt x="59" y="141"/>
                      <a:pt x="50" y="141"/>
                    </a:cubicBezTo>
                    <a:lnTo>
                      <a:pt x="48" y="141"/>
                    </a:lnTo>
                    <a:lnTo>
                      <a:pt x="0" y="17"/>
                    </a:lnTo>
                    <a:cubicBezTo>
                      <a:pt x="2" y="11"/>
                      <a:pt x="8" y="6"/>
                      <a:pt x="11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5F5F5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5" name="Freeform 33">
                <a:extLst>
                  <a:ext uri="{FF2B5EF4-FFF2-40B4-BE49-F238E27FC236}">
                    <a16:creationId xmlns:a16="http://schemas.microsoft.com/office/drawing/2014/main" id="{17CF00FF-D60E-43B5-BFD4-C914EB0AC0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48513" y="4283075"/>
                <a:ext cx="63500" cy="52388"/>
              </a:xfrm>
              <a:custGeom>
                <a:avLst/>
                <a:gdLst>
                  <a:gd name="T0" fmla="*/ 125 w 176"/>
                  <a:gd name="T1" fmla="*/ 25 h 145"/>
                  <a:gd name="T2" fmla="*/ 175 w 176"/>
                  <a:gd name="T3" fmla="*/ 144 h 145"/>
                  <a:gd name="T4" fmla="*/ 0 w 176"/>
                  <a:gd name="T5" fmla="*/ 20 h 145"/>
                  <a:gd name="T6" fmla="*/ 3 w 176"/>
                  <a:gd name="T7" fmla="*/ 14 h 145"/>
                  <a:gd name="T8" fmla="*/ 85 w 176"/>
                  <a:gd name="T9" fmla="*/ 0 h 145"/>
                  <a:gd name="T10" fmla="*/ 125 w 176"/>
                  <a:gd name="T11" fmla="*/ 2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6" h="145">
                    <a:moveTo>
                      <a:pt x="125" y="25"/>
                    </a:moveTo>
                    <a:cubicBezTo>
                      <a:pt x="127" y="25"/>
                      <a:pt x="175" y="144"/>
                      <a:pt x="175" y="144"/>
                    </a:cubicBezTo>
                    <a:lnTo>
                      <a:pt x="0" y="20"/>
                    </a:lnTo>
                    <a:cubicBezTo>
                      <a:pt x="3" y="20"/>
                      <a:pt x="3" y="17"/>
                      <a:pt x="3" y="14"/>
                    </a:cubicBezTo>
                    <a:lnTo>
                      <a:pt x="85" y="0"/>
                    </a:lnTo>
                    <a:cubicBezTo>
                      <a:pt x="91" y="14"/>
                      <a:pt x="108" y="25"/>
                      <a:pt x="125" y="2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5F5F5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6" name="Freeform 34">
                <a:extLst>
                  <a:ext uri="{FF2B5EF4-FFF2-40B4-BE49-F238E27FC236}">
                    <a16:creationId xmlns:a16="http://schemas.microsoft.com/office/drawing/2014/main" id="{42A86DC0-026B-4DAE-A40E-31B3E2A3E9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40575" y="4210050"/>
                <a:ext cx="42863" cy="68263"/>
              </a:xfrm>
              <a:custGeom>
                <a:avLst/>
                <a:gdLst>
                  <a:gd name="T0" fmla="*/ 116 w 117"/>
                  <a:gd name="T1" fmla="*/ 149 h 190"/>
                  <a:gd name="T2" fmla="*/ 99 w 117"/>
                  <a:gd name="T3" fmla="*/ 175 h 190"/>
                  <a:gd name="T4" fmla="*/ 17 w 117"/>
                  <a:gd name="T5" fmla="*/ 189 h 190"/>
                  <a:gd name="T6" fmla="*/ 0 w 117"/>
                  <a:gd name="T7" fmla="*/ 172 h 190"/>
                  <a:gd name="T8" fmla="*/ 42 w 117"/>
                  <a:gd name="T9" fmla="*/ 0 h 190"/>
                  <a:gd name="T10" fmla="*/ 45 w 117"/>
                  <a:gd name="T11" fmla="*/ 0 h 190"/>
                  <a:gd name="T12" fmla="*/ 116 w 117"/>
                  <a:gd name="T13" fmla="*/ 149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" h="190">
                    <a:moveTo>
                      <a:pt x="116" y="149"/>
                    </a:moveTo>
                    <a:cubicBezTo>
                      <a:pt x="110" y="155"/>
                      <a:pt x="104" y="166"/>
                      <a:pt x="99" y="175"/>
                    </a:cubicBezTo>
                    <a:lnTo>
                      <a:pt x="17" y="189"/>
                    </a:lnTo>
                    <a:cubicBezTo>
                      <a:pt x="11" y="183"/>
                      <a:pt x="5" y="177"/>
                      <a:pt x="0" y="172"/>
                    </a:cubicBezTo>
                    <a:lnTo>
                      <a:pt x="42" y="0"/>
                    </a:lnTo>
                    <a:cubicBezTo>
                      <a:pt x="45" y="0"/>
                      <a:pt x="45" y="0"/>
                      <a:pt x="45" y="0"/>
                    </a:cubicBezTo>
                    <a:lnTo>
                      <a:pt x="116" y="149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5F5F5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7" name="Freeform 35">
                <a:extLst>
                  <a:ext uri="{FF2B5EF4-FFF2-40B4-BE49-F238E27FC236}">
                    <a16:creationId xmlns:a16="http://schemas.microsoft.com/office/drawing/2014/main" id="{5BA4F0B5-7908-4326-A247-15ED614492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65975" y="4198938"/>
                <a:ext cx="92075" cy="63500"/>
              </a:xfrm>
              <a:custGeom>
                <a:avLst/>
                <a:gdLst>
                  <a:gd name="T0" fmla="*/ 74 w 255"/>
                  <a:gd name="T1" fmla="*/ 169 h 176"/>
                  <a:gd name="T2" fmla="*/ 71 w 255"/>
                  <a:gd name="T3" fmla="*/ 166 h 176"/>
                  <a:gd name="T4" fmla="*/ 0 w 255"/>
                  <a:gd name="T5" fmla="*/ 17 h 176"/>
                  <a:gd name="T6" fmla="*/ 11 w 255"/>
                  <a:gd name="T7" fmla="*/ 0 h 176"/>
                  <a:gd name="T8" fmla="*/ 251 w 255"/>
                  <a:gd name="T9" fmla="*/ 5 h 176"/>
                  <a:gd name="T10" fmla="*/ 254 w 255"/>
                  <a:gd name="T11" fmla="*/ 14 h 176"/>
                  <a:gd name="T12" fmla="*/ 93 w 255"/>
                  <a:gd name="T13" fmla="*/ 175 h 176"/>
                  <a:gd name="T14" fmla="*/ 74 w 255"/>
                  <a:gd name="T15" fmla="*/ 169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5" h="176">
                    <a:moveTo>
                      <a:pt x="74" y="169"/>
                    </a:moveTo>
                    <a:cubicBezTo>
                      <a:pt x="74" y="169"/>
                      <a:pt x="71" y="169"/>
                      <a:pt x="71" y="166"/>
                    </a:cubicBezTo>
                    <a:lnTo>
                      <a:pt x="0" y="17"/>
                    </a:lnTo>
                    <a:cubicBezTo>
                      <a:pt x="6" y="14"/>
                      <a:pt x="9" y="5"/>
                      <a:pt x="11" y="0"/>
                    </a:cubicBezTo>
                    <a:lnTo>
                      <a:pt x="251" y="5"/>
                    </a:lnTo>
                    <a:cubicBezTo>
                      <a:pt x="251" y="8"/>
                      <a:pt x="254" y="11"/>
                      <a:pt x="254" y="14"/>
                    </a:cubicBezTo>
                    <a:lnTo>
                      <a:pt x="93" y="175"/>
                    </a:lnTo>
                    <a:cubicBezTo>
                      <a:pt x="88" y="172"/>
                      <a:pt x="82" y="169"/>
                      <a:pt x="74" y="16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5F5F5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8" name="Freeform 36">
                <a:extLst>
                  <a:ext uri="{FF2B5EF4-FFF2-40B4-BE49-F238E27FC236}">
                    <a16:creationId xmlns:a16="http://schemas.microsoft.com/office/drawing/2014/main" id="{0195582C-6E7C-4483-9B45-F10F0BC2A7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7250" y="4210050"/>
                <a:ext cx="71438" cy="69850"/>
              </a:xfrm>
              <a:custGeom>
                <a:avLst/>
                <a:gdLst>
                  <a:gd name="T0" fmla="*/ 161 w 198"/>
                  <a:gd name="T1" fmla="*/ 0 h 193"/>
                  <a:gd name="T2" fmla="*/ 172 w 198"/>
                  <a:gd name="T3" fmla="*/ 5 h 193"/>
                  <a:gd name="T4" fmla="*/ 197 w 198"/>
                  <a:gd name="T5" fmla="*/ 169 h 193"/>
                  <a:gd name="T6" fmla="*/ 178 w 198"/>
                  <a:gd name="T7" fmla="*/ 192 h 193"/>
                  <a:gd name="T8" fmla="*/ 3 w 198"/>
                  <a:gd name="T9" fmla="*/ 172 h 193"/>
                  <a:gd name="T10" fmla="*/ 0 w 198"/>
                  <a:gd name="T11" fmla="*/ 161 h 193"/>
                  <a:gd name="T12" fmla="*/ 161 w 198"/>
                  <a:gd name="T13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8" h="193">
                    <a:moveTo>
                      <a:pt x="161" y="0"/>
                    </a:moveTo>
                    <a:cubicBezTo>
                      <a:pt x="164" y="3"/>
                      <a:pt x="169" y="5"/>
                      <a:pt x="172" y="5"/>
                    </a:cubicBezTo>
                    <a:lnTo>
                      <a:pt x="197" y="169"/>
                    </a:lnTo>
                    <a:cubicBezTo>
                      <a:pt x="189" y="175"/>
                      <a:pt x="183" y="183"/>
                      <a:pt x="178" y="192"/>
                    </a:cubicBezTo>
                    <a:lnTo>
                      <a:pt x="3" y="172"/>
                    </a:lnTo>
                    <a:cubicBezTo>
                      <a:pt x="3" y="169"/>
                      <a:pt x="3" y="163"/>
                      <a:pt x="0" y="161"/>
                    </a:cubicBezTo>
                    <a:lnTo>
                      <a:pt x="161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5F5F5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9" name="Freeform 37">
                <a:extLst>
                  <a:ext uri="{FF2B5EF4-FFF2-40B4-BE49-F238E27FC236}">
                    <a16:creationId xmlns:a16="http://schemas.microsoft.com/office/drawing/2014/main" id="{AF8CEC54-B619-4B0E-A7A7-7450134F7D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46913" y="4090988"/>
                <a:ext cx="327025" cy="327025"/>
              </a:xfrm>
              <a:custGeom>
                <a:avLst/>
                <a:gdLst>
                  <a:gd name="T0" fmla="*/ 455 w 910"/>
                  <a:gd name="T1" fmla="*/ 0 h 909"/>
                  <a:gd name="T2" fmla="*/ 909 w 910"/>
                  <a:gd name="T3" fmla="*/ 454 h 909"/>
                  <a:gd name="T4" fmla="*/ 455 w 910"/>
                  <a:gd name="T5" fmla="*/ 908 h 909"/>
                  <a:gd name="T6" fmla="*/ 0 w 910"/>
                  <a:gd name="T7" fmla="*/ 454 h 909"/>
                  <a:gd name="T8" fmla="*/ 455 w 910"/>
                  <a:gd name="T9" fmla="*/ 0 h 909"/>
                  <a:gd name="T10" fmla="*/ 669 w 910"/>
                  <a:gd name="T11" fmla="*/ 589 h 909"/>
                  <a:gd name="T12" fmla="*/ 717 w 910"/>
                  <a:gd name="T13" fmla="*/ 542 h 909"/>
                  <a:gd name="T14" fmla="*/ 677 w 910"/>
                  <a:gd name="T15" fmla="*/ 496 h 909"/>
                  <a:gd name="T16" fmla="*/ 652 w 910"/>
                  <a:gd name="T17" fmla="*/ 333 h 909"/>
                  <a:gd name="T18" fmla="*/ 677 w 910"/>
                  <a:gd name="T19" fmla="*/ 293 h 909"/>
                  <a:gd name="T20" fmla="*/ 632 w 910"/>
                  <a:gd name="T21" fmla="*/ 248 h 909"/>
                  <a:gd name="T22" fmla="*/ 590 w 910"/>
                  <a:gd name="T23" fmla="*/ 279 h 909"/>
                  <a:gd name="T24" fmla="*/ 347 w 910"/>
                  <a:gd name="T25" fmla="*/ 273 h 909"/>
                  <a:gd name="T26" fmla="*/ 305 w 910"/>
                  <a:gd name="T27" fmla="*/ 242 h 909"/>
                  <a:gd name="T28" fmla="*/ 260 w 910"/>
                  <a:gd name="T29" fmla="*/ 288 h 909"/>
                  <a:gd name="T30" fmla="*/ 282 w 910"/>
                  <a:gd name="T31" fmla="*/ 327 h 909"/>
                  <a:gd name="T32" fmla="*/ 240 w 910"/>
                  <a:gd name="T33" fmla="*/ 499 h 909"/>
                  <a:gd name="T34" fmla="*/ 198 w 910"/>
                  <a:gd name="T35" fmla="*/ 544 h 909"/>
                  <a:gd name="T36" fmla="*/ 243 w 910"/>
                  <a:gd name="T37" fmla="*/ 589 h 909"/>
                  <a:gd name="T38" fmla="*/ 271 w 910"/>
                  <a:gd name="T39" fmla="*/ 581 h 909"/>
                  <a:gd name="T40" fmla="*/ 449 w 910"/>
                  <a:gd name="T41" fmla="*/ 705 h 909"/>
                  <a:gd name="T42" fmla="*/ 446 w 910"/>
                  <a:gd name="T43" fmla="*/ 719 h 909"/>
                  <a:gd name="T44" fmla="*/ 491 w 910"/>
                  <a:gd name="T45" fmla="*/ 764 h 909"/>
                  <a:gd name="T46" fmla="*/ 536 w 910"/>
                  <a:gd name="T47" fmla="*/ 719 h 909"/>
                  <a:gd name="T48" fmla="*/ 531 w 910"/>
                  <a:gd name="T49" fmla="*/ 700 h 909"/>
                  <a:gd name="T50" fmla="*/ 649 w 910"/>
                  <a:gd name="T51" fmla="*/ 584 h 909"/>
                  <a:gd name="T52" fmla="*/ 669 w 910"/>
                  <a:gd name="T53" fmla="*/ 589 h 9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910" h="909">
                    <a:moveTo>
                      <a:pt x="455" y="0"/>
                    </a:moveTo>
                    <a:cubicBezTo>
                      <a:pt x="706" y="0"/>
                      <a:pt x="909" y="203"/>
                      <a:pt x="909" y="454"/>
                    </a:cubicBezTo>
                    <a:cubicBezTo>
                      <a:pt x="909" y="705"/>
                      <a:pt x="707" y="908"/>
                      <a:pt x="455" y="908"/>
                    </a:cubicBezTo>
                    <a:cubicBezTo>
                      <a:pt x="204" y="908"/>
                      <a:pt x="0" y="705"/>
                      <a:pt x="0" y="454"/>
                    </a:cubicBezTo>
                    <a:cubicBezTo>
                      <a:pt x="0" y="203"/>
                      <a:pt x="203" y="0"/>
                      <a:pt x="455" y="0"/>
                    </a:cubicBezTo>
                    <a:close/>
                    <a:moveTo>
                      <a:pt x="669" y="589"/>
                    </a:moveTo>
                    <a:cubicBezTo>
                      <a:pt x="694" y="589"/>
                      <a:pt x="714" y="570"/>
                      <a:pt x="717" y="542"/>
                    </a:cubicBezTo>
                    <a:cubicBezTo>
                      <a:pt x="717" y="519"/>
                      <a:pt x="700" y="499"/>
                      <a:pt x="677" y="496"/>
                    </a:cubicBezTo>
                    <a:lnTo>
                      <a:pt x="652" y="333"/>
                    </a:lnTo>
                    <a:cubicBezTo>
                      <a:pt x="666" y="327"/>
                      <a:pt x="677" y="310"/>
                      <a:pt x="677" y="293"/>
                    </a:cubicBezTo>
                    <a:cubicBezTo>
                      <a:pt x="677" y="268"/>
                      <a:pt x="658" y="248"/>
                      <a:pt x="632" y="248"/>
                    </a:cubicBezTo>
                    <a:cubicBezTo>
                      <a:pt x="613" y="248"/>
                      <a:pt x="596" y="262"/>
                      <a:pt x="590" y="279"/>
                    </a:cubicBezTo>
                    <a:lnTo>
                      <a:pt x="347" y="273"/>
                    </a:lnTo>
                    <a:cubicBezTo>
                      <a:pt x="342" y="256"/>
                      <a:pt x="325" y="242"/>
                      <a:pt x="305" y="242"/>
                    </a:cubicBezTo>
                    <a:cubicBezTo>
                      <a:pt x="280" y="242"/>
                      <a:pt x="260" y="262"/>
                      <a:pt x="260" y="288"/>
                    </a:cubicBezTo>
                    <a:cubicBezTo>
                      <a:pt x="260" y="304"/>
                      <a:pt x="268" y="319"/>
                      <a:pt x="282" y="327"/>
                    </a:cubicBezTo>
                    <a:lnTo>
                      <a:pt x="240" y="499"/>
                    </a:lnTo>
                    <a:cubicBezTo>
                      <a:pt x="217" y="502"/>
                      <a:pt x="198" y="522"/>
                      <a:pt x="198" y="544"/>
                    </a:cubicBezTo>
                    <a:cubicBezTo>
                      <a:pt x="198" y="570"/>
                      <a:pt x="217" y="589"/>
                      <a:pt x="243" y="589"/>
                    </a:cubicBezTo>
                    <a:cubicBezTo>
                      <a:pt x="254" y="589"/>
                      <a:pt x="263" y="587"/>
                      <a:pt x="271" y="581"/>
                    </a:cubicBezTo>
                    <a:lnTo>
                      <a:pt x="449" y="705"/>
                    </a:lnTo>
                    <a:cubicBezTo>
                      <a:pt x="446" y="711"/>
                      <a:pt x="446" y="714"/>
                      <a:pt x="446" y="719"/>
                    </a:cubicBezTo>
                    <a:cubicBezTo>
                      <a:pt x="446" y="745"/>
                      <a:pt x="466" y="764"/>
                      <a:pt x="491" y="764"/>
                    </a:cubicBezTo>
                    <a:cubicBezTo>
                      <a:pt x="517" y="764"/>
                      <a:pt x="536" y="745"/>
                      <a:pt x="536" y="719"/>
                    </a:cubicBezTo>
                    <a:cubicBezTo>
                      <a:pt x="536" y="714"/>
                      <a:pt x="534" y="705"/>
                      <a:pt x="531" y="700"/>
                    </a:cubicBezTo>
                    <a:lnTo>
                      <a:pt x="649" y="584"/>
                    </a:lnTo>
                    <a:cubicBezTo>
                      <a:pt x="655" y="587"/>
                      <a:pt x="661" y="589"/>
                      <a:pt x="669" y="58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5F5F5F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1BD28DB-29E0-438B-BFC0-D9B41A7F1E72}"/>
              </a:ext>
            </a:extLst>
          </p:cNvPr>
          <p:cNvSpPr txBox="1"/>
          <p:nvPr/>
        </p:nvSpPr>
        <p:spPr>
          <a:xfrm>
            <a:off x="9198409" y="6544289"/>
            <a:ext cx="284244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Miguel Anjo, May 2020, </a:t>
            </a:r>
            <a:r>
              <a:rPr lang="en-US" sz="900" dirty="0">
                <a:hlinkClick r:id="rId13"/>
              </a:rPr>
              <a:t>https://anjo.pt/keyword-oracle/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5618181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82</Words>
  <Application>Microsoft Office PowerPoint</Application>
  <PresentationFormat>Widescreen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Nunito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Miguel Anjo</dc:creator>
  <cp:lastModifiedBy>Miguel Anjo</cp:lastModifiedBy>
  <cp:revision>1</cp:revision>
  <dcterms:created xsi:type="dcterms:W3CDTF">2020-05-15T17:40:21Z</dcterms:created>
  <dcterms:modified xsi:type="dcterms:W3CDTF">2020-06-17T08:10:04Z</dcterms:modified>
</cp:coreProperties>
</file>